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273" r:id="rId3"/>
    <p:sldId id="310" r:id="rId4"/>
    <p:sldId id="274" r:id="rId5"/>
    <p:sldId id="300" r:id="rId6"/>
    <p:sldId id="331" r:id="rId7"/>
    <p:sldId id="332" r:id="rId8"/>
    <p:sldId id="311" r:id="rId9"/>
    <p:sldId id="275" r:id="rId10"/>
    <p:sldId id="324" r:id="rId11"/>
    <p:sldId id="276" r:id="rId12"/>
    <p:sldId id="294" r:id="rId13"/>
    <p:sldId id="295" r:id="rId14"/>
    <p:sldId id="296" r:id="rId15"/>
    <p:sldId id="297" r:id="rId16"/>
    <p:sldId id="298" r:id="rId17"/>
    <p:sldId id="299" r:id="rId18"/>
    <p:sldId id="308" r:id="rId19"/>
    <p:sldId id="334" r:id="rId20"/>
    <p:sldId id="309" r:id="rId21"/>
    <p:sldId id="293" r:id="rId22"/>
    <p:sldId id="301" r:id="rId23"/>
    <p:sldId id="302" r:id="rId24"/>
    <p:sldId id="303" r:id="rId25"/>
    <p:sldId id="304" r:id="rId26"/>
    <p:sldId id="305" r:id="rId27"/>
    <p:sldId id="306" r:id="rId28"/>
    <p:sldId id="333" r:id="rId29"/>
    <p:sldId id="307" r:id="rId30"/>
    <p:sldId id="325" r:id="rId31"/>
    <p:sldId id="277" r:id="rId32"/>
    <p:sldId id="323" r:id="rId33"/>
    <p:sldId id="326" r:id="rId34"/>
    <p:sldId id="278" r:id="rId35"/>
    <p:sldId id="327" r:id="rId36"/>
    <p:sldId id="279" r:id="rId37"/>
    <p:sldId id="288" r:id="rId38"/>
    <p:sldId id="285" r:id="rId39"/>
    <p:sldId id="286" r:id="rId40"/>
    <p:sldId id="287" r:id="rId41"/>
    <p:sldId id="284" r:id="rId42"/>
    <p:sldId id="289" r:id="rId43"/>
    <p:sldId id="290" r:id="rId44"/>
    <p:sldId id="291" r:id="rId45"/>
    <p:sldId id="292" r:id="rId46"/>
    <p:sldId id="328" r:id="rId47"/>
    <p:sldId id="280" r:id="rId48"/>
    <p:sldId id="329" r:id="rId49"/>
    <p:sldId id="282" r:id="rId50"/>
    <p:sldId id="319" r:id="rId51"/>
    <p:sldId id="321" r:id="rId52"/>
    <p:sldId id="322" r:id="rId53"/>
    <p:sldId id="320" r:id="rId54"/>
    <p:sldId id="330" r:id="rId55"/>
    <p:sldId id="283" r:id="rId56"/>
    <p:sldId id="272" r:id="rId5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1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66"/>
    <p:restoredTop sz="94638"/>
  </p:normalViewPr>
  <p:slideViewPr>
    <p:cSldViewPr snapToGrid="0">
      <p:cViewPr varScale="1">
        <p:scale>
          <a:sx n="108" d="100"/>
          <a:sy n="108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A53DFD-ED28-7048-9442-06B427976CA4}" type="datetimeFigureOut">
              <a:rPr kumimoji="1" lang="ko-Kore-KR" altLang="en-US" smtClean="0"/>
              <a:t>01/14/2025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03462-F462-5F4F-968A-2D506D6E4B2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06029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03462-F462-5F4F-968A-2D506D6E4B25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30445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03462-F462-5F4F-968A-2D506D6E4B25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08299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03462-F462-5F4F-968A-2D506D6E4B25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69003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03462-F462-5F4F-968A-2D506D6E4B25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97451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03462-F462-5F4F-968A-2D506D6E4B25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33535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03462-F462-5F4F-968A-2D506D6E4B25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672554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03462-F462-5F4F-968A-2D506D6E4B25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68794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03462-F462-5F4F-968A-2D506D6E4B25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717250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03462-F462-5F4F-968A-2D506D6E4B25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611830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03462-F462-5F4F-968A-2D506D6E4B25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85142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03462-F462-5F4F-968A-2D506D6E4B25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2915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03462-F462-5F4F-968A-2D506D6E4B25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818049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03462-F462-5F4F-968A-2D506D6E4B25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673040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03462-F462-5F4F-968A-2D506D6E4B25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95377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03462-F462-5F4F-968A-2D506D6E4B25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75886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03462-F462-5F4F-968A-2D506D6E4B25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408999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03462-F462-5F4F-968A-2D506D6E4B25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953278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03462-F462-5F4F-968A-2D506D6E4B25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928435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03462-F462-5F4F-968A-2D506D6E4B25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371009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03462-F462-5F4F-968A-2D506D6E4B25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215841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03462-F462-5F4F-968A-2D506D6E4B25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096358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03462-F462-5F4F-968A-2D506D6E4B25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64769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03462-F462-5F4F-968A-2D506D6E4B25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34119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03462-F462-5F4F-968A-2D506D6E4B25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134810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03462-F462-5F4F-968A-2D506D6E4B25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575634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03462-F462-5F4F-968A-2D506D6E4B25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26805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03462-F462-5F4F-968A-2D506D6E4B25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552912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03462-F462-5F4F-968A-2D506D6E4B25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660511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03462-F462-5F4F-968A-2D506D6E4B25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888818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03462-F462-5F4F-968A-2D506D6E4B25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26629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03462-F462-5F4F-968A-2D506D6E4B25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707183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03462-F462-5F4F-968A-2D506D6E4B25}" type="slidenum">
              <a:rPr kumimoji="1" lang="ko-Kore-KR" altLang="en-US" smtClean="0"/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086653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03462-F462-5F4F-968A-2D506D6E4B25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97230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03462-F462-5F4F-968A-2D506D6E4B25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47387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03462-F462-5F4F-968A-2D506D6E4B25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337593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03462-F462-5F4F-968A-2D506D6E4B25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000546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03462-F462-5F4F-968A-2D506D6E4B25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67155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03462-F462-5F4F-968A-2D506D6E4B25}" type="slidenum">
              <a:rPr kumimoji="1" lang="ko-Kore-KR" altLang="en-US" smtClean="0"/>
              <a:t>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92870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03462-F462-5F4F-968A-2D506D6E4B25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854842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03462-F462-5F4F-968A-2D506D6E4B25}" type="slidenum">
              <a:rPr kumimoji="1" lang="ko-Kore-KR" altLang="en-US" smtClean="0"/>
              <a:t>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575732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03462-F462-5F4F-968A-2D506D6E4B25}" type="slidenum">
              <a:rPr kumimoji="1" lang="ko-Kore-KR" altLang="en-US" smtClean="0"/>
              <a:t>46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625216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03462-F462-5F4F-968A-2D506D6E4B25}" type="slidenum">
              <a:rPr kumimoji="1" lang="ko-Kore-KR" altLang="en-US" smtClean="0"/>
              <a:t>47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876358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03462-F462-5F4F-968A-2D506D6E4B25}" type="slidenum">
              <a:rPr kumimoji="1" lang="ko-Kore-KR" altLang="en-US" smtClean="0"/>
              <a:t>48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846849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03462-F462-5F4F-968A-2D506D6E4B25}" type="slidenum">
              <a:rPr kumimoji="1" lang="ko-Kore-KR" altLang="en-US" smtClean="0"/>
              <a:t>49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6407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03462-F462-5F4F-968A-2D506D6E4B25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4382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03462-F462-5F4F-968A-2D506D6E4B25}" type="slidenum">
              <a:rPr kumimoji="1" lang="ko-Kore-KR" altLang="en-US" smtClean="0"/>
              <a:t>50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69251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03462-F462-5F4F-968A-2D506D6E4B25}" type="slidenum">
              <a:rPr kumimoji="1" lang="ko-Kore-KR" altLang="en-US" smtClean="0"/>
              <a:t>51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736739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03462-F462-5F4F-968A-2D506D6E4B25}" type="slidenum">
              <a:rPr kumimoji="1" lang="ko-Kore-KR" altLang="en-US" smtClean="0"/>
              <a:t>52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272377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03462-F462-5F4F-968A-2D506D6E4B25}" type="slidenum">
              <a:rPr kumimoji="1" lang="ko-Kore-KR" altLang="en-US" smtClean="0"/>
              <a:t>53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011857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03462-F462-5F4F-968A-2D506D6E4B25}" type="slidenum">
              <a:rPr kumimoji="1" lang="ko-Kore-KR" altLang="en-US" smtClean="0"/>
              <a:t>54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5253186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03462-F462-5F4F-968A-2D506D6E4B25}" type="slidenum">
              <a:rPr kumimoji="1" lang="ko-Kore-KR" altLang="en-US" smtClean="0"/>
              <a:t>55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8816082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03462-F462-5F4F-968A-2D506D6E4B25}" type="slidenum">
              <a:rPr kumimoji="1" lang="ko-Kore-KR" altLang="en-US" smtClean="0"/>
              <a:t>56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22287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03462-F462-5F4F-968A-2D506D6E4B25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86699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03462-F462-5F4F-968A-2D506D6E4B25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19529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03462-F462-5F4F-968A-2D506D6E4B25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84183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03462-F462-5F4F-968A-2D506D6E4B25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98992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AEA19-5CD2-F8A1-6805-B3BF38E696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CBDC82F-18AE-D440-FEB1-C6E7344C6A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ABD746-7167-96CD-127D-DA3DBEF0F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B17D3-2DF7-BD42-AEFC-06E473005949}" type="datetimeFigureOut">
              <a:rPr kumimoji="1" lang="ko-Kore-KR" altLang="en-US" smtClean="0"/>
              <a:t>01/14/2025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DFC5C6-269A-64A1-1A46-CC89E7EC3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C631D2-EC62-0762-DA57-D00DBB0C7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6B3D-7A88-A449-8C1D-2DF57FB5660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07866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A536A6-8A76-905D-9288-1D07D7904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9FCAC5-65BF-56DC-422B-937D6A26A6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BE4126-DD63-2120-7E8F-4E0AE99E7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B17D3-2DF7-BD42-AEFC-06E473005949}" type="datetimeFigureOut">
              <a:rPr kumimoji="1" lang="ko-Kore-KR" altLang="en-US" smtClean="0"/>
              <a:t>01/14/2025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25548C-E6B0-70A1-E2E4-E6A7A0014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D2344F-0D95-84C1-B72E-58346D32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6B3D-7A88-A449-8C1D-2DF57FB5660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54699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9460E3D-7A33-0228-A6BC-8BD59D7DAE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67492E0-96E0-8765-0FB5-4AD3127A3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EF3444-BDAB-A330-CA7E-DE11D83AF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B17D3-2DF7-BD42-AEFC-06E473005949}" type="datetimeFigureOut">
              <a:rPr kumimoji="1" lang="ko-Kore-KR" altLang="en-US" smtClean="0"/>
              <a:t>01/14/2025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CEDF1-B7DA-7BE7-7797-9BE4603BB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0A500B-87AB-8F98-9508-E29F87B2C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6B3D-7A88-A449-8C1D-2DF57FB5660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64070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A5F997-2A50-4981-0EEC-53B40C9FE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343A9D-E7C6-6BC9-BF71-F3E973DC3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0FA2F4-AF16-6BBD-08DA-8C9BC3C90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B17D3-2DF7-BD42-AEFC-06E473005949}" type="datetimeFigureOut">
              <a:rPr kumimoji="1" lang="ko-Kore-KR" altLang="en-US" smtClean="0"/>
              <a:t>01/14/2025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DD6174-DB89-0130-04A8-F2948E224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32489C-7989-6A67-0EBA-D10224FDA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6B3D-7A88-A449-8C1D-2DF57FB5660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8443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C85E77-A580-6157-237A-7226DEC00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6EAFB8-9982-E128-D682-192662B5D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D763E9-1ABC-D73C-5402-AE1E7FF70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B17D3-2DF7-BD42-AEFC-06E473005949}" type="datetimeFigureOut">
              <a:rPr kumimoji="1" lang="ko-Kore-KR" altLang="en-US" smtClean="0"/>
              <a:t>01/14/2025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756F9F-7172-4E66-3202-3F717536F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DC6758-9EFA-3D2D-B744-1A0599A58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6B3D-7A88-A449-8C1D-2DF57FB5660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4497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CB7BE4-83E1-8711-BF20-26839A703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12AC78-09D6-781C-AF9B-E0EDB0E6BB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157580-DF7C-216D-B88F-9658384A2A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28C154-B580-BD75-F8AE-26AFEA58D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B17D3-2DF7-BD42-AEFC-06E473005949}" type="datetimeFigureOut">
              <a:rPr kumimoji="1" lang="ko-Kore-KR" altLang="en-US" smtClean="0"/>
              <a:t>01/14/2025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C2CF14-949D-7C54-25FA-1CCFBF738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2EAA5C-7976-5838-7DA0-AF88F2EEA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6B3D-7A88-A449-8C1D-2DF57FB5660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36742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925C2C-A13B-4CF0-5342-A02D3420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A76571-5B33-D6D1-5E16-A4BB10F58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EDC7B0-8A8C-6B93-D459-5C6F013A2F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1A4756B-6A65-59E7-3680-B95068ACFC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E5B6A79-4476-FFEC-88E9-A89E99EE2B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AD8E090-838B-8E7B-A0EB-0580205C0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B17D3-2DF7-BD42-AEFC-06E473005949}" type="datetimeFigureOut">
              <a:rPr kumimoji="1" lang="ko-Kore-KR" altLang="en-US" smtClean="0"/>
              <a:t>01/14/2025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75268E5-C2AB-981C-A58A-9A398CF3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D367004-A3A1-39B6-0321-882CDC223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6B3D-7A88-A449-8C1D-2DF57FB5660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83460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05B106-54E8-6B7C-A031-663E97E67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788549-52B6-7108-49BC-0172164B4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B17D3-2DF7-BD42-AEFC-06E473005949}" type="datetimeFigureOut">
              <a:rPr kumimoji="1" lang="ko-Kore-KR" altLang="en-US" smtClean="0"/>
              <a:t>01/14/2025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46D2589-D45D-2EFE-9575-7151AB508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2F153F-F012-1F91-7BF6-A8ABA7707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6B3D-7A88-A449-8C1D-2DF57FB5660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90350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1C7A852-0D41-144D-EEA8-5DEA214F3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B17D3-2DF7-BD42-AEFC-06E473005949}" type="datetimeFigureOut">
              <a:rPr kumimoji="1" lang="ko-Kore-KR" altLang="en-US" smtClean="0"/>
              <a:t>01/14/2025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6DE3804-FE4F-DB13-C6CD-61035CC78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B3A642-39CC-AFD4-2A52-5EFA09713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6B3D-7A88-A449-8C1D-2DF57FB5660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86550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08D736-81A6-AA68-1DBE-5059872CC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A0113C-7496-DD59-A923-7376064D9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1013FC-E7FC-BD98-7880-58A36631F3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64F0AF-F295-6901-243E-F569FEC94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B17D3-2DF7-BD42-AEFC-06E473005949}" type="datetimeFigureOut">
              <a:rPr kumimoji="1" lang="ko-Kore-KR" altLang="en-US" smtClean="0"/>
              <a:t>01/14/2025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E8C568-15C0-5A0F-8573-C52B81827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B18A2D-416D-A8ED-C66E-13D1CF9E6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6B3D-7A88-A449-8C1D-2DF57FB5660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33222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A8C355-82A6-3825-20D6-6099CA772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EE523C2-25B9-5AF5-171A-1807E3ACA2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838B79-AD48-DEC5-9958-FFDC021C51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49C794-330D-8081-D175-3D240BD24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B17D3-2DF7-BD42-AEFC-06E473005949}" type="datetimeFigureOut">
              <a:rPr kumimoji="1" lang="ko-Kore-KR" altLang="en-US" smtClean="0"/>
              <a:t>01/14/2025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94E6D7-20E7-B007-7852-EFB61986F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ABEF04-6523-CA34-4F1B-B9C8C4D2E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6B3D-7A88-A449-8C1D-2DF57FB5660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57783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97D17A-6A37-D6AD-2F67-48AF25711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969221-8FC0-4697-7EAD-79EF32D06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350975-C234-A69C-F3B4-083A7C9CFE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B17D3-2DF7-BD42-AEFC-06E473005949}" type="datetimeFigureOut">
              <a:rPr kumimoji="1" lang="ko-Kore-KR" altLang="en-US" smtClean="0"/>
              <a:t>01/14/2025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462441-5D15-1BAE-FC48-01CA0AB846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A91AEA-A666-1FFA-2C6F-00700B46C4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06B3D-7A88-A449-8C1D-2DF57FB5660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9242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10" Type="http://schemas.openxmlformats.org/officeDocument/2006/relationships/image" Target="../media/image66.svg"/><Relationship Id="rId4" Type="http://schemas.openxmlformats.org/officeDocument/2006/relationships/image" Target="../media/image60.svg"/><Relationship Id="rId9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미디어윌 부동산 통합 플랫폼 구축…">
            <a:extLst>
              <a:ext uri="{FF2B5EF4-FFF2-40B4-BE49-F238E27FC236}">
                <a16:creationId xmlns:a16="http://schemas.microsoft.com/office/drawing/2014/main" id="{ED38D6BE-2E53-0A77-3A54-CFEA4EF13803}"/>
              </a:ext>
            </a:extLst>
          </p:cNvPr>
          <p:cNvSpPr txBox="1"/>
          <p:nvPr/>
        </p:nvSpPr>
        <p:spPr>
          <a:xfrm>
            <a:off x="3704987" y="3761791"/>
            <a:ext cx="4014437" cy="442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50" charset="0"/>
                <a:ea typeface="나눔고딕 ExtraBold" panose="020D0904000000000000" pitchFamily="50" charset="-127"/>
                <a:cs typeface="Lato" panose="020F0502020204030203" pitchFamily="34" charset="0"/>
              </a:rPr>
              <a:t>휴먼클라우드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50" charset="0"/>
                <a:ea typeface="나눔고딕 ExtraBold" panose="020D0904000000000000" pitchFamily="50" charset="-127"/>
                <a:cs typeface="Lato" panose="020F0502020204030203" pitchFamily="34" charset="0"/>
              </a:rPr>
              <a:t> 웹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50" charset="0"/>
              <a:ea typeface="나눔고딕 ExtraBold" panose="020D0904000000000000" pitchFamily="50" charset="-127"/>
              <a:cs typeface="Lato" panose="020F050202020403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193B41-51A7-3DBB-FC00-CB6125BB2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479" y="2646363"/>
            <a:ext cx="1597522" cy="669929"/>
          </a:xfrm>
          <a:prstGeom prst="rect">
            <a:avLst/>
          </a:prstGeom>
        </p:spPr>
      </p:pic>
      <p:sp>
        <p:nvSpPr>
          <p:cNvPr id="2" name="미디어윌 부동산 통합 플랫폼 구축…">
            <a:extLst>
              <a:ext uri="{FF2B5EF4-FFF2-40B4-BE49-F238E27FC236}">
                <a16:creationId xmlns:a16="http://schemas.microsoft.com/office/drawing/2014/main" id="{AFE6030D-4BA1-74BF-3446-416275A8C46F}"/>
              </a:ext>
            </a:extLst>
          </p:cNvPr>
          <p:cNvSpPr txBox="1"/>
          <p:nvPr/>
        </p:nvSpPr>
        <p:spPr>
          <a:xfrm>
            <a:off x="3716004" y="2310694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미니프로젝트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46962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미디어윌 부동산 통합 플랫폼 구축…">
            <a:extLst>
              <a:ext uri="{FF2B5EF4-FFF2-40B4-BE49-F238E27FC236}">
                <a16:creationId xmlns:a16="http://schemas.microsoft.com/office/drawing/2014/main" id="{407063C0-CC0A-5DE3-62D5-222DFE2C9189}"/>
              </a:ext>
            </a:extLst>
          </p:cNvPr>
          <p:cNvSpPr txBox="1"/>
          <p:nvPr/>
        </p:nvSpPr>
        <p:spPr>
          <a:xfrm>
            <a:off x="3716005" y="1969282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1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프로젝트 소개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3" name="미디어윌 부동산 통합 플랫폼 구축…">
            <a:extLst>
              <a:ext uri="{FF2B5EF4-FFF2-40B4-BE49-F238E27FC236}">
                <a16:creationId xmlns:a16="http://schemas.microsoft.com/office/drawing/2014/main" id="{6FEE5894-F906-B7D1-CD72-F23F4C57BF85}"/>
              </a:ext>
            </a:extLst>
          </p:cNvPr>
          <p:cNvSpPr txBox="1"/>
          <p:nvPr/>
        </p:nvSpPr>
        <p:spPr>
          <a:xfrm>
            <a:off x="3716006" y="2304951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2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개발 환경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5" name="미디어윌 부동산 통합 플랫폼 구축…">
            <a:extLst>
              <a:ext uri="{FF2B5EF4-FFF2-40B4-BE49-F238E27FC236}">
                <a16:creationId xmlns:a16="http://schemas.microsoft.com/office/drawing/2014/main" id="{A88DCA1E-7FE7-59DF-65A5-F6AD3BF16C09}"/>
              </a:ext>
            </a:extLst>
          </p:cNvPr>
          <p:cNvSpPr txBox="1"/>
          <p:nvPr/>
        </p:nvSpPr>
        <p:spPr>
          <a:xfrm>
            <a:off x="3716005" y="2590703"/>
            <a:ext cx="4014437" cy="435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3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 사용자 시나리오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6" name="미디어윌 부동산 통합 플랫폼 구축…">
            <a:extLst>
              <a:ext uri="{FF2B5EF4-FFF2-40B4-BE49-F238E27FC236}">
                <a16:creationId xmlns:a16="http://schemas.microsoft.com/office/drawing/2014/main" id="{3F2CBF45-C275-5E62-0780-550575BDEC02}"/>
              </a:ext>
            </a:extLst>
          </p:cNvPr>
          <p:cNvSpPr txBox="1"/>
          <p:nvPr/>
        </p:nvSpPr>
        <p:spPr>
          <a:xfrm>
            <a:off x="3719814" y="2976289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4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코드 컨벤션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7" name="미디어윌 부동산 통합 플랫폼 구축…">
            <a:extLst>
              <a:ext uri="{FF2B5EF4-FFF2-40B4-BE49-F238E27FC236}">
                <a16:creationId xmlns:a16="http://schemas.microsoft.com/office/drawing/2014/main" id="{0A15A778-4A42-EAF8-2EA6-55B81F3DCDE9}"/>
              </a:ext>
            </a:extLst>
          </p:cNvPr>
          <p:cNvSpPr txBox="1"/>
          <p:nvPr/>
        </p:nvSpPr>
        <p:spPr>
          <a:xfrm>
            <a:off x="3719815" y="3311958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5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프로젝트 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아키텍쳐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8" name="미디어윌 부동산 통합 플랫폼 구축…">
            <a:extLst>
              <a:ext uri="{FF2B5EF4-FFF2-40B4-BE49-F238E27FC236}">
                <a16:creationId xmlns:a16="http://schemas.microsoft.com/office/drawing/2014/main" id="{3E94CA30-9C41-B7E2-D555-0530FA45DBDE}"/>
              </a:ext>
            </a:extLst>
          </p:cNvPr>
          <p:cNvSpPr txBox="1"/>
          <p:nvPr/>
        </p:nvSpPr>
        <p:spPr>
          <a:xfrm>
            <a:off x="3719814" y="3689281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6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핵심 기능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9" name="미디어윌 부동산 통합 플랫폼 구축…">
            <a:extLst>
              <a:ext uri="{FF2B5EF4-FFF2-40B4-BE49-F238E27FC236}">
                <a16:creationId xmlns:a16="http://schemas.microsoft.com/office/drawing/2014/main" id="{2BE59D1C-B5B1-51CE-11D2-09EC3098D5A4}"/>
              </a:ext>
            </a:extLst>
          </p:cNvPr>
          <p:cNvSpPr txBox="1"/>
          <p:nvPr/>
        </p:nvSpPr>
        <p:spPr>
          <a:xfrm>
            <a:off x="3716004" y="4064602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7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테이블 설계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10" name="미디어윌 부동산 통합 플랫폼 구축…">
            <a:extLst>
              <a:ext uri="{FF2B5EF4-FFF2-40B4-BE49-F238E27FC236}">
                <a16:creationId xmlns:a16="http://schemas.microsoft.com/office/drawing/2014/main" id="{C7FEEC1A-9605-1DEB-8C98-7D285698646F}"/>
              </a:ext>
            </a:extLst>
          </p:cNvPr>
          <p:cNvSpPr txBox="1"/>
          <p:nvPr/>
        </p:nvSpPr>
        <p:spPr>
          <a:xfrm>
            <a:off x="3716005" y="4407221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8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협업 전략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11" name="미디어윌 부동산 통합 플랫폼 구축…">
            <a:extLst>
              <a:ext uri="{FF2B5EF4-FFF2-40B4-BE49-F238E27FC236}">
                <a16:creationId xmlns:a16="http://schemas.microsoft.com/office/drawing/2014/main" id="{274001D1-88EC-A15D-7C9B-1616C4B0E81B}"/>
              </a:ext>
            </a:extLst>
          </p:cNvPr>
          <p:cNvSpPr txBox="1"/>
          <p:nvPr/>
        </p:nvSpPr>
        <p:spPr>
          <a:xfrm>
            <a:off x="3716004" y="4735940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9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후기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359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9820F3-7938-4A96-16A7-8896235AE583}"/>
              </a:ext>
            </a:extLst>
          </p:cNvPr>
          <p:cNvSpPr/>
          <p:nvPr/>
        </p:nvSpPr>
        <p:spPr>
          <a:xfrm>
            <a:off x="336000" y="260688"/>
            <a:ext cx="1152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180000" bIns="36000" rtlCol="0" anchor="ctr"/>
          <a:lstStyle/>
          <a:p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3.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사용자 시나리오 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기업회원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Google Shape;77;p16">
            <a:extLst>
              <a:ext uri="{FF2B5EF4-FFF2-40B4-BE49-F238E27FC236}">
                <a16:creationId xmlns:a16="http://schemas.microsoft.com/office/drawing/2014/main" id="{4AC6A05D-67A6-F742-1B5D-985888B40904}"/>
              </a:ext>
            </a:extLst>
          </p:cNvPr>
          <p:cNvSpPr txBox="1">
            <a:spLocks/>
          </p:cNvSpPr>
          <p:nvPr/>
        </p:nvSpPr>
        <p:spPr>
          <a:xfrm>
            <a:off x="491170" y="816337"/>
            <a:ext cx="6767884" cy="221562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1.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회원가입 후 로그인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 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회원가입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: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메인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&gt;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회원가입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기업회원 선택 후 아이디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(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중복체크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)/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비밀번호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/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이메일 등록 후 회원가입하기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로그인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: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메인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&gt;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로그인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아이디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/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비밀번호 입력 후 로그인하기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B94B41A-3BA2-18C5-DC44-4981AF4E9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925" y="1059179"/>
            <a:ext cx="2983071" cy="307629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C1A4838-99FD-97E5-8F1D-6C78C6050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1927" y="4378313"/>
            <a:ext cx="2983072" cy="19342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2025C8-0650-5E0C-3AD7-0A86FC5D36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4" y="2520647"/>
            <a:ext cx="7772400" cy="4349322"/>
          </a:xfrm>
          <a:prstGeom prst="rect">
            <a:avLst/>
          </a:prstGeom>
        </p:spPr>
      </p:pic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DE78EFDE-32D2-46ED-4AEF-9CE129222979}"/>
              </a:ext>
            </a:extLst>
          </p:cNvPr>
          <p:cNvCxnSpPr>
            <a:cxnSpLocks/>
          </p:cNvCxnSpPr>
          <p:nvPr/>
        </p:nvCxnSpPr>
        <p:spPr>
          <a:xfrm>
            <a:off x="6372442" y="2965311"/>
            <a:ext cx="1732833" cy="1595672"/>
          </a:xfrm>
          <a:prstGeom prst="bentConnector3">
            <a:avLst>
              <a:gd name="adj1" fmla="val 1046"/>
            </a:avLst>
          </a:prstGeom>
          <a:ln>
            <a:solidFill>
              <a:srgbClr val="9F12E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F9AAF7FA-BE77-E4D2-0C45-E989CC431FE2}"/>
              </a:ext>
            </a:extLst>
          </p:cNvPr>
          <p:cNvCxnSpPr>
            <a:cxnSpLocks/>
          </p:cNvCxnSpPr>
          <p:nvPr/>
        </p:nvCxnSpPr>
        <p:spPr>
          <a:xfrm flipV="1">
            <a:off x="6889575" y="1360986"/>
            <a:ext cx="1215700" cy="1138514"/>
          </a:xfrm>
          <a:prstGeom prst="bentConnector3">
            <a:avLst>
              <a:gd name="adj1" fmla="val 158"/>
            </a:avLst>
          </a:prstGeom>
          <a:ln>
            <a:solidFill>
              <a:srgbClr val="9F12E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434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9820F3-7938-4A96-16A7-8896235AE583}"/>
              </a:ext>
            </a:extLst>
          </p:cNvPr>
          <p:cNvSpPr/>
          <p:nvPr/>
        </p:nvSpPr>
        <p:spPr>
          <a:xfrm>
            <a:off x="336000" y="260688"/>
            <a:ext cx="1152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180000" bIns="36000" rtlCol="0" anchor="ctr"/>
          <a:lstStyle/>
          <a:p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3.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사용자 시나리오 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기업회원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Google Shape;77;p16">
            <a:extLst>
              <a:ext uri="{FF2B5EF4-FFF2-40B4-BE49-F238E27FC236}">
                <a16:creationId xmlns:a16="http://schemas.microsoft.com/office/drawing/2014/main" id="{4AC6A05D-67A6-F742-1B5D-985888B40904}"/>
              </a:ext>
            </a:extLst>
          </p:cNvPr>
          <p:cNvSpPr txBox="1">
            <a:spLocks/>
          </p:cNvSpPr>
          <p:nvPr/>
        </p:nvSpPr>
        <p:spPr>
          <a:xfrm>
            <a:off x="491169" y="816337"/>
            <a:ext cx="8179105" cy="15853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2.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회원정보 수정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메인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&gt;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회원정보 수정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회원정보 수정 페이지 내에서 회원가입시에 받지 않은 정보를 기입 후 저장하기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D8D02A-53F6-75C3-5B76-84F943616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486" y="1952497"/>
            <a:ext cx="2634256" cy="30982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0AFD07-F082-B386-EED5-86EFE6C7B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957" y="1810106"/>
            <a:ext cx="7134580" cy="5047894"/>
          </a:xfrm>
          <a:prstGeom prst="rect">
            <a:avLst/>
          </a:prstGeom>
        </p:spPr>
      </p:pic>
      <p:cxnSp>
        <p:nvCxnSpPr>
          <p:cNvPr id="4" name="꺾인 연결선[E] 3">
            <a:extLst>
              <a:ext uri="{FF2B5EF4-FFF2-40B4-BE49-F238E27FC236}">
                <a16:creationId xmlns:a16="http://schemas.microsoft.com/office/drawing/2014/main" id="{C25501AC-F1F0-1502-CAF3-FBE321DD73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72829" y="2807367"/>
            <a:ext cx="1726412" cy="1648957"/>
          </a:xfrm>
          <a:prstGeom prst="bentConnector3">
            <a:avLst>
              <a:gd name="adj1" fmla="val 50000"/>
            </a:avLst>
          </a:prstGeom>
          <a:ln>
            <a:solidFill>
              <a:srgbClr val="9F12E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670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9820F3-7938-4A96-16A7-8896235AE583}"/>
              </a:ext>
            </a:extLst>
          </p:cNvPr>
          <p:cNvSpPr/>
          <p:nvPr/>
        </p:nvSpPr>
        <p:spPr>
          <a:xfrm>
            <a:off x="336000" y="260688"/>
            <a:ext cx="1152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180000" bIns="36000" rtlCol="0" anchor="ctr"/>
          <a:lstStyle/>
          <a:p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3.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사용자 시나리오 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기업회원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Google Shape;77;p16">
            <a:extLst>
              <a:ext uri="{FF2B5EF4-FFF2-40B4-BE49-F238E27FC236}">
                <a16:creationId xmlns:a16="http://schemas.microsoft.com/office/drawing/2014/main" id="{4AC6A05D-67A6-F742-1B5D-985888B40904}"/>
              </a:ext>
            </a:extLst>
          </p:cNvPr>
          <p:cNvSpPr txBox="1">
            <a:spLocks/>
          </p:cNvSpPr>
          <p:nvPr/>
        </p:nvSpPr>
        <p:spPr>
          <a:xfrm>
            <a:off x="491169" y="816337"/>
            <a:ext cx="8179105" cy="15853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3.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채용공고 등록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메인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&gt;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채용공고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채용공고 내용 기입 후 등록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F73EAF-DAA6-8D36-DB1A-F40E7AA28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114" y="1082842"/>
            <a:ext cx="8399032" cy="57751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BE18BCF-1174-A913-5326-FC5623BDD8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445"/>
          <a:stretch/>
        </p:blipFill>
        <p:spPr>
          <a:xfrm>
            <a:off x="9985838" y="1633775"/>
            <a:ext cx="2206163" cy="2578100"/>
          </a:xfrm>
          <a:prstGeom prst="rect">
            <a:avLst/>
          </a:prstGeom>
        </p:spPr>
      </p:pic>
      <p:cxnSp>
        <p:nvCxnSpPr>
          <p:cNvPr id="4" name="꺾인 연결선[E] 3">
            <a:extLst>
              <a:ext uri="{FF2B5EF4-FFF2-40B4-BE49-F238E27FC236}">
                <a16:creationId xmlns:a16="http://schemas.microsoft.com/office/drawing/2014/main" id="{4FDADCD2-4AE1-022C-8EC0-F97E00277C0C}"/>
              </a:ext>
            </a:extLst>
          </p:cNvPr>
          <p:cNvCxnSpPr>
            <a:cxnSpLocks/>
          </p:cNvCxnSpPr>
          <p:nvPr/>
        </p:nvCxnSpPr>
        <p:spPr>
          <a:xfrm rot="10800000">
            <a:off x="8670275" y="2318084"/>
            <a:ext cx="1315563" cy="409074"/>
          </a:xfrm>
          <a:prstGeom prst="bentConnector3">
            <a:avLst>
              <a:gd name="adj1" fmla="val 50000"/>
            </a:avLst>
          </a:prstGeom>
          <a:ln>
            <a:solidFill>
              <a:srgbClr val="9F12E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737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9820F3-7938-4A96-16A7-8896235AE583}"/>
              </a:ext>
            </a:extLst>
          </p:cNvPr>
          <p:cNvSpPr/>
          <p:nvPr/>
        </p:nvSpPr>
        <p:spPr>
          <a:xfrm>
            <a:off x="336000" y="260688"/>
            <a:ext cx="1152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180000" bIns="36000" rtlCol="0" anchor="ctr"/>
          <a:lstStyle/>
          <a:p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3.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사용자 시나리오 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기업회원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Google Shape;77;p16">
            <a:extLst>
              <a:ext uri="{FF2B5EF4-FFF2-40B4-BE49-F238E27FC236}">
                <a16:creationId xmlns:a16="http://schemas.microsoft.com/office/drawing/2014/main" id="{4AC6A05D-67A6-F742-1B5D-985888B40904}"/>
              </a:ext>
            </a:extLst>
          </p:cNvPr>
          <p:cNvSpPr txBox="1">
            <a:spLocks/>
          </p:cNvSpPr>
          <p:nvPr/>
        </p:nvSpPr>
        <p:spPr>
          <a:xfrm>
            <a:off x="491169" y="816337"/>
            <a:ext cx="8179105" cy="15853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4.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채용공고 수정 및 삭제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메인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&gt;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채용공고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수정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: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채용공고 우측 수정버튼 선택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–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채용공고 수정하기 페이지로 이동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수정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삭제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: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채용공고 우측 삭제버튼 선택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F3C4F0D-1A70-A824-23CB-EED528A61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74940"/>
            <a:ext cx="7379368" cy="46830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300C52-2272-2777-A7A1-A29A5D466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0537" y="1411705"/>
            <a:ext cx="3464963" cy="5446295"/>
          </a:xfrm>
          <a:prstGeom prst="rect">
            <a:avLst/>
          </a:prstGeom>
        </p:spPr>
      </p:pic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8894BEA0-8FE9-E8DA-612E-C27B0830674B}"/>
              </a:ext>
            </a:extLst>
          </p:cNvPr>
          <p:cNvCxnSpPr>
            <a:cxnSpLocks/>
          </p:cNvCxnSpPr>
          <p:nvPr/>
        </p:nvCxnSpPr>
        <p:spPr>
          <a:xfrm flipV="1">
            <a:off x="6262613" y="3096126"/>
            <a:ext cx="1533850" cy="859802"/>
          </a:xfrm>
          <a:prstGeom prst="bentConnector3">
            <a:avLst>
              <a:gd name="adj1" fmla="val 50000"/>
            </a:avLst>
          </a:prstGeom>
          <a:ln>
            <a:solidFill>
              <a:srgbClr val="9F12E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142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9820F3-7938-4A96-16A7-8896235AE583}"/>
              </a:ext>
            </a:extLst>
          </p:cNvPr>
          <p:cNvSpPr/>
          <p:nvPr/>
        </p:nvSpPr>
        <p:spPr>
          <a:xfrm>
            <a:off x="336000" y="260688"/>
            <a:ext cx="1152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180000" bIns="36000" rtlCol="0" anchor="ctr"/>
          <a:lstStyle/>
          <a:p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3.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사용자 시나리오 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기업회원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Google Shape;77;p16">
            <a:extLst>
              <a:ext uri="{FF2B5EF4-FFF2-40B4-BE49-F238E27FC236}">
                <a16:creationId xmlns:a16="http://schemas.microsoft.com/office/drawing/2014/main" id="{4AC6A05D-67A6-F742-1B5D-985888B40904}"/>
              </a:ext>
            </a:extLst>
          </p:cNvPr>
          <p:cNvSpPr txBox="1">
            <a:spLocks/>
          </p:cNvSpPr>
          <p:nvPr/>
        </p:nvSpPr>
        <p:spPr>
          <a:xfrm>
            <a:off x="491169" y="816337"/>
            <a:ext cx="8179105" cy="15853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5.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채용공고 현황 확인하기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메인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&gt;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채용공고 현황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진행중인 채용공고 리스트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622479-2E26-D8DC-D993-AB3DDBD4F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9089" y="2650854"/>
            <a:ext cx="2070100" cy="2565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4E20594-C74B-73BB-A1D2-4B73A0442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39" y="2401676"/>
            <a:ext cx="7772400" cy="3690833"/>
          </a:xfrm>
          <a:prstGeom prst="rect">
            <a:avLst/>
          </a:prstGeom>
        </p:spPr>
      </p:pic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82CAB548-A98D-4DD9-AD75-105A8033083C}"/>
              </a:ext>
            </a:extLst>
          </p:cNvPr>
          <p:cNvCxnSpPr>
            <a:cxnSpLocks/>
          </p:cNvCxnSpPr>
          <p:nvPr/>
        </p:nvCxnSpPr>
        <p:spPr>
          <a:xfrm rot="10800000">
            <a:off x="7893526" y="3791001"/>
            <a:ext cx="1315563" cy="409074"/>
          </a:xfrm>
          <a:prstGeom prst="bentConnector3">
            <a:avLst>
              <a:gd name="adj1" fmla="val 50000"/>
            </a:avLst>
          </a:prstGeom>
          <a:ln>
            <a:solidFill>
              <a:srgbClr val="9F12E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6966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9820F3-7938-4A96-16A7-8896235AE583}"/>
              </a:ext>
            </a:extLst>
          </p:cNvPr>
          <p:cNvSpPr/>
          <p:nvPr/>
        </p:nvSpPr>
        <p:spPr>
          <a:xfrm>
            <a:off x="336000" y="260688"/>
            <a:ext cx="1152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180000" bIns="36000" rtlCol="0" anchor="ctr"/>
          <a:lstStyle/>
          <a:p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3.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사용자 시나리오 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기업회원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Google Shape;77;p16">
            <a:extLst>
              <a:ext uri="{FF2B5EF4-FFF2-40B4-BE49-F238E27FC236}">
                <a16:creationId xmlns:a16="http://schemas.microsoft.com/office/drawing/2014/main" id="{4AC6A05D-67A6-F742-1B5D-985888B40904}"/>
              </a:ext>
            </a:extLst>
          </p:cNvPr>
          <p:cNvSpPr txBox="1">
            <a:spLocks/>
          </p:cNvSpPr>
          <p:nvPr/>
        </p:nvSpPr>
        <p:spPr>
          <a:xfrm>
            <a:off x="491169" y="816337"/>
            <a:ext cx="8179105" cy="15853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6.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채용공고 지원한 지원자 확인하기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메인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&gt;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채용공고 현황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&gt;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진행중인 채용공고 리스트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&gt;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채용공고 선택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&gt;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채용공고 지원자 리스트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DE99DE-879C-04CD-05D4-719CFB77F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01676"/>
            <a:ext cx="7772400" cy="3597541"/>
          </a:xfrm>
          <a:prstGeom prst="rect">
            <a:avLst/>
          </a:prstGeom>
        </p:spPr>
      </p:pic>
      <p:cxnSp>
        <p:nvCxnSpPr>
          <p:cNvPr id="4" name="꺾인 연결선[E] 3">
            <a:extLst>
              <a:ext uri="{FF2B5EF4-FFF2-40B4-BE49-F238E27FC236}">
                <a16:creationId xmlns:a16="http://schemas.microsoft.com/office/drawing/2014/main" id="{DB2706D9-C05F-132F-8A4C-1F6D7DCF0308}"/>
              </a:ext>
            </a:extLst>
          </p:cNvPr>
          <p:cNvCxnSpPr>
            <a:cxnSpLocks/>
          </p:cNvCxnSpPr>
          <p:nvPr/>
        </p:nvCxnSpPr>
        <p:spPr>
          <a:xfrm flipV="1">
            <a:off x="4580721" y="3429000"/>
            <a:ext cx="3337151" cy="974775"/>
          </a:xfrm>
          <a:prstGeom prst="bentConnector3">
            <a:avLst>
              <a:gd name="adj1" fmla="val 50000"/>
            </a:avLst>
          </a:prstGeom>
          <a:ln>
            <a:solidFill>
              <a:srgbClr val="9F12E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3CFE6844-E0DD-654D-A9E9-B438EA05B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7872" y="1302544"/>
            <a:ext cx="4099111" cy="519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799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9820F3-7938-4A96-16A7-8896235AE583}"/>
              </a:ext>
            </a:extLst>
          </p:cNvPr>
          <p:cNvSpPr/>
          <p:nvPr/>
        </p:nvSpPr>
        <p:spPr>
          <a:xfrm>
            <a:off x="336000" y="260688"/>
            <a:ext cx="1152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180000" bIns="36000" rtlCol="0" anchor="ctr"/>
          <a:lstStyle/>
          <a:p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3.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사용자 시나리오 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기업회원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Google Shape;77;p16">
            <a:extLst>
              <a:ext uri="{FF2B5EF4-FFF2-40B4-BE49-F238E27FC236}">
                <a16:creationId xmlns:a16="http://schemas.microsoft.com/office/drawing/2014/main" id="{4AC6A05D-67A6-F742-1B5D-985888B40904}"/>
              </a:ext>
            </a:extLst>
          </p:cNvPr>
          <p:cNvSpPr txBox="1">
            <a:spLocks/>
          </p:cNvSpPr>
          <p:nvPr/>
        </p:nvSpPr>
        <p:spPr>
          <a:xfrm>
            <a:off x="491169" y="816337"/>
            <a:ext cx="9150136" cy="15853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7.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채용공고 지원한 지원자 합격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/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불합격 여부 선택하기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메인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&gt;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채용공고 현황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&gt;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진행중인 채용공고 리스트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&gt;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채용공고 선택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&gt;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채용공고 지원자 리스트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&gt;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지원자 선택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&gt;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합격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/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불합격 여부 선택하기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C368BC-47E1-5FE1-8E7F-62C2F8A4E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94634"/>
            <a:ext cx="7346373" cy="43026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C7AA72D-49C9-CF28-3E49-E81E4BB58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019" y="2704969"/>
            <a:ext cx="4842572" cy="2741306"/>
          </a:xfrm>
          <a:prstGeom prst="rect">
            <a:avLst/>
          </a:prstGeom>
        </p:spPr>
      </p:pic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0C2C135E-55D6-EA53-C809-F49414189EF4}"/>
              </a:ext>
            </a:extLst>
          </p:cNvPr>
          <p:cNvCxnSpPr>
            <a:cxnSpLocks/>
          </p:cNvCxnSpPr>
          <p:nvPr/>
        </p:nvCxnSpPr>
        <p:spPr>
          <a:xfrm flipV="1">
            <a:off x="5440309" y="3179618"/>
            <a:ext cx="1615118" cy="937568"/>
          </a:xfrm>
          <a:prstGeom prst="bentConnector3">
            <a:avLst>
              <a:gd name="adj1" fmla="val 50000"/>
            </a:avLst>
          </a:prstGeom>
          <a:ln>
            <a:solidFill>
              <a:srgbClr val="9F12E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196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9820F3-7938-4A96-16A7-8896235AE583}"/>
              </a:ext>
            </a:extLst>
          </p:cNvPr>
          <p:cNvSpPr/>
          <p:nvPr/>
        </p:nvSpPr>
        <p:spPr>
          <a:xfrm>
            <a:off x="336000" y="260688"/>
            <a:ext cx="1152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180000" bIns="36000" rtlCol="0" anchor="ctr"/>
          <a:lstStyle/>
          <a:p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3.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사용자 시나리오 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기업회원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Google Shape;77;p16">
            <a:extLst>
              <a:ext uri="{FF2B5EF4-FFF2-40B4-BE49-F238E27FC236}">
                <a16:creationId xmlns:a16="http://schemas.microsoft.com/office/drawing/2014/main" id="{4AC6A05D-67A6-F742-1B5D-985888B40904}"/>
              </a:ext>
            </a:extLst>
          </p:cNvPr>
          <p:cNvSpPr txBox="1">
            <a:spLocks/>
          </p:cNvSpPr>
          <p:nvPr/>
        </p:nvSpPr>
        <p:spPr>
          <a:xfrm>
            <a:off x="491169" y="816337"/>
            <a:ext cx="9150136" cy="15853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8.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관심구직자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북마크하기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메인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&gt;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구직자 리스트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&gt;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구직자 상세보기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&gt;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북마크하기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ECE393-C930-64B3-DA50-651DBEAF2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7" y="2528142"/>
            <a:ext cx="6286501" cy="40691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B249394-2F81-5F13-99FB-ED2DE9953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335" y="1834714"/>
            <a:ext cx="5706122" cy="4300467"/>
          </a:xfrm>
          <a:prstGeom prst="rect">
            <a:avLst/>
          </a:prstGeom>
        </p:spPr>
      </p:pic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8350593B-8485-8B72-736D-084C1C325C08}"/>
              </a:ext>
            </a:extLst>
          </p:cNvPr>
          <p:cNvCxnSpPr>
            <a:cxnSpLocks/>
          </p:cNvCxnSpPr>
          <p:nvPr/>
        </p:nvCxnSpPr>
        <p:spPr>
          <a:xfrm flipV="1">
            <a:off x="5649191" y="3634076"/>
            <a:ext cx="1759527" cy="1350107"/>
          </a:xfrm>
          <a:prstGeom prst="bentConnector3">
            <a:avLst>
              <a:gd name="adj1" fmla="val 50000"/>
            </a:avLst>
          </a:prstGeom>
          <a:ln>
            <a:solidFill>
              <a:srgbClr val="9F12E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302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9820F3-7938-4A96-16A7-8896235AE583}"/>
              </a:ext>
            </a:extLst>
          </p:cNvPr>
          <p:cNvSpPr/>
          <p:nvPr/>
        </p:nvSpPr>
        <p:spPr>
          <a:xfrm>
            <a:off x="336000" y="260688"/>
            <a:ext cx="1152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180000" bIns="36000" rtlCol="0" anchor="ctr"/>
          <a:lstStyle/>
          <a:p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3.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사용자 시나리오 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기업회원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Google Shape;77;p16">
            <a:extLst>
              <a:ext uri="{FF2B5EF4-FFF2-40B4-BE49-F238E27FC236}">
                <a16:creationId xmlns:a16="http://schemas.microsoft.com/office/drawing/2014/main" id="{4AC6A05D-67A6-F742-1B5D-985888B40904}"/>
              </a:ext>
            </a:extLst>
          </p:cNvPr>
          <p:cNvSpPr txBox="1">
            <a:spLocks/>
          </p:cNvSpPr>
          <p:nvPr/>
        </p:nvSpPr>
        <p:spPr>
          <a:xfrm>
            <a:off x="491169" y="816337"/>
            <a:ext cx="9150136" cy="15853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9.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관심구직자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북마크 확인하기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메인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&gt;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</a:t>
            </a:r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관심구직자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/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</a:t>
            </a:r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기술스택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매칭 페이지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&gt;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북마크 목록 확인하기 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601D52-7494-13A2-15C2-AC6D172ED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823" y="1628413"/>
            <a:ext cx="2435374" cy="30145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81EBBD3-28F4-E89E-1EFF-C45210BA1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64" y="2005446"/>
            <a:ext cx="7772400" cy="4304215"/>
          </a:xfrm>
          <a:prstGeom prst="rect">
            <a:avLst/>
          </a:prstGeom>
        </p:spPr>
      </p:pic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53ADF312-A1F1-AC5C-3237-D64D15B0DC7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774874" y="3838073"/>
            <a:ext cx="1849273" cy="952135"/>
          </a:xfrm>
          <a:prstGeom prst="bentConnector3">
            <a:avLst>
              <a:gd name="adj1" fmla="val 50000"/>
            </a:avLst>
          </a:prstGeom>
          <a:ln>
            <a:solidFill>
              <a:srgbClr val="9F12E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853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미디어윌 부동산 통합 플랫폼 구축…">
            <a:extLst>
              <a:ext uri="{FF2B5EF4-FFF2-40B4-BE49-F238E27FC236}">
                <a16:creationId xmlns:a16="http://schemas.microsoft.com/office/drawing/2014/main" id="{ED38D6BE-2E53-0A77-3A54-CFEA4EF13803}"/>
              </a:ext>
            </a:extLst>
          </p:cNvPr>
          <p:cNvSpPr txBox="1"/>
          <p:nvPr/>
        </p:nvSpPr>
        <p:spPr>
          <a:xfrm>
            <a:off x="3716005" y="1969282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1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 프로젝트 소개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6" name="미디어윌 부동산 통합 플랫폼 구축…">
            <a:extLst>
              <a:ext uri="{FF2B5EF4-FFF2-40B4-BE49-F238E27FC236}">
                <a16:creationId xmlns:a16="http://schemas.microsoft.com/office/drawing/2014/main" id="{CA3A4149-CB7B-268F-FDC3-ED29CE6346EF}"/>
              </a:ext>
            </a:extLst>
          </p:cNvPr>
          <p:cNvSpPr txBox="1"/>
          <p:nvPr/>
        </p:nvSpPr>
        <p:spPr>
          <a:xfrm>
            <a:off x="3716006" y="2304951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2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 개발 환경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7" name="미디어윌 부동산 통합 플랫폼 구축…">
            <a:extLst>
              <a:ext uri="{FF2B5EF4-FFF2-40B4-BE49-F238E27FC236}">
                <a16:creationId xmlns:a16="http://schemas.microsoft.com/office/drawing/2014/main" id="{EE2B565A-9259-1403-97B7-F2EF3F5DC199}"/>
              </a:ext>
            </a:extLst>
          </p:cNvPr>
          <p:cNvSpPr txBox="1"/>
          <p:nvPr/>
        </p:nvSpPr>
        <p:spPr>
          <a:xfrm>
            <a:off x="3716005" y="2640620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3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 사용자 시나리오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9" name="미디어윌 부동산 통합 플랫폼 구축…">
            <a:extLst>
              <a:ext uri="{FF2B5EF4-FFF2-40B4-BE49-F238E27FC236}">
                <a16:creationId xmlns:a16="http://schemas.microsoft.com/office/drawing/2014/main" id="{8E77372F-47BF-152C-248F-43A831028BBD}"/>
              </a:ext>
            </a:extLst>
          </p:cNvPr>
          <p:cNvSpPr txBox="1"/>
          <p:nvPr/>
        </p:nvSpPr>
        <p:spPr>
          <a:xfrm>
            <a:off x="3719814" y="2976289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4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 코드 컨벤션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10" name="미디어윌 부동산 통합 플랫폼 구축…">
            <a:extLst>
              <a:ext uri="{FF2B5EF4-FFF2-40B4-BE49-F238E27FC236}">
                <a16:creationId xmlns:a16="http://schemas.microsoft.com/office/drawing/2014/main" id="{845B0E42-C619-08AB-8D09-2C947415F617}"/>
              </a:ext>
            </a:extLst>
          </p:cNvPr>
          <p:cNvSpPr txBox="1"/>
          <p:nvPr/>
        </p:nvSpPr>
        <p:spPr>
          <a:xfrm>
            <a:off x="3719815" y="3311958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5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 프로젝트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아키텍쳐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11" name="미디어윌 부동산 통합 플랫폼 구축…">
            <a:extLst>
              <a:ext uri="{FF2B5EF4-FFF2-40B4-BE49-F238E27FC236}">
                <a16:creationId xmlns:a16="http://schemas.microsoft.com/office/drawing/2014/main" id="{E4C9DD60-264A-7C95-102E-D19D10FDD03B}"/>
              </a:ext>
            </a:extLst>
          </p:cNvPr>
          <p:cNvSpPr txBox="1"/>
          <p:nvPr/>
        </p:nvSpPr>
        <p:spPr>
          <a:xfrm>
            <a:off x="3719814" y="3689281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6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 핵심 기능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12" name="미디어윌 부동산 통합 플랫폼 구축…">
            <a:extLst>
              <a:ext uri="{FF2B5EF4-FFF2-40B4-BE49-F238E27FC236}">
                <a16:creationId xmlns:a16="http://schemas.microsoft.com/office/drawing/2014/main" id="{F969678A-8693-AF93-90CD-ED56415EBB0A}"/>
              </a:ext>
            </a:extLst>
          </p:cNvPr>
          <p:cNvSpPr txBox="1"/>
          <p:nvPr/>
        </p:nvSpPr>
        <p:spPr>
          <a:xfrm>
            <a:off x="3716004" y="4064602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7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 테이블 설계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13" name="미디어윌 부동산 통합 플랫폼 구축…">
            <a:extLst>
              <a:ext uri="{FF2B5EF4-FFF2-40B4-BE49-F238E27FC236}">
                <a16:creationId xmlns:a16="http://schemas.microsoft.com/office/drawing/2014/main" id="{8D3A60F9-7787-7988-E53B-18454EF6FA04}"/>
              </a:ext>
            </a:extLst>
          </p:cNvPr>
          <p:cNvSpPr txBox="1"/>
          <p:nvPr/>
        </p:nvSpPr>
        <p:spPr>
          <a:xfrm>
            <a:off x="3716005" y="4407221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8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 협업 전략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14" name="미디어윌 부동산 통합 플랫폼 구축…">
            <a:extLst>
              <a:ext uri="{FF2B5EF4-FFF2-40B4-BE49-F238E27FC236}">
                <a16:creationId xmlns:a16="http://schemas.microsoft.com/office/drawing/2014/main" id="{746C997F-DEE3-9BCB-83F1-C7D9B946278F}"/>
              </a:ext>
            </a:extLst>
          </p:cNvPr>
          <p:cNvSpPr txBox="1"/>
          <p:nvPr/>
        </p:nvSpPr>
        <p:spPr>
          <a:xfrm>
            <a:off x="3716004" y="4735940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9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 후기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01FDF5A-78AB-6A72-868F-09EB03556170}"/>
              </a:ext>
            </a:extLst>
          </p:cNvPr>
          <p:cNvSpPr/>
          <p:nvPr/>
        </p:nvSpPr>
        <p:spPr>
          <a:xfrm>
            <a:off x="336000" y="260688"/>
            <a:ext cx="1152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180000" bIns="36000" rtlCol="0" anchor="ctr"/>
          <a:lstStyle/>
          <a:p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888729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9820F3-7938-4A96-16A7-8896235AE583}"/>
              </a:ext>
            </a:extLst>
          </p:cNvPr>
          <p:cNvSpPr/>
          <p:nvPr/>
        </p:nvSpPr>
        <p:spPr>
          <a:xfrm>
            <a:off x="336000" y="260688"/>
            <a:ext cx="1152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180000" bIns="36000" rtlCol="0" anchor="ctr"/>
          <a:lstStyle/>
          <a:p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3.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사용자 시나리오 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기업회원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Google Shape;77;p16">
            <a:extLst>
              <a:ext uri="{FF2B5EF4-FFF2-40B4-BE49-F238E27FC236}">
                <a16:creationId xmlns:a16="http://schemas.microsoft.com/office/drawing/2014/main" id="{4AC6A05D-67A6-F742-1B5D-985888B40904}"/>
              </a:ext>
            </a:extLst>
          </p:cNvPr>
          <p:cNvSpPr txBox="1">
            <a:spLocks/>
          </p:cNvSpPr>
          <p:nvPr/>
        </p:nvSpPr>
        <p:spPr>
          <a:xfrm>
            <a:off x="491169" y="816337"/>
            <a:ext cx="9150136" cy="15853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10.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구직자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기술스택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매칭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메인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&gt;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</a:t>
            </a:r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관심구직자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/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</a:t>
            </a:r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기술스택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매칭 페이지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&gt;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기술 선택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&gt;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매칭된 구직자 확인하기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D51E32-4712-D9FC-0802-34519BB96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823" y="1628413"/>
            <a:ext cx="2435374" cy="30145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6B98FB-7310-9499-5C19-53D76563D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12631"/>
            <a:ext cx="7772400" cy="4529030"/>
          </a:xfrm>
          <a:prstGeom prst="rect">
            <a:avLst/>
          </a:prstGeom>
        </p:spPr>
      </p:pic>
      <p:cxnSp>
        <p:nvCxnSpPr>
          <p:cNvPr id="5" name="꺾인 연결선[E] 4">
            <a:extLst>
              <a:ext uri="{FF2B5EF4-FFF2-40B4-BE49-F238E27FC236}">
                <a16:creationId xmlns:a16="http://schemas.microsoft.com/office/drawing/2014/main" id="{752CAE00-73AB-0882-3074-DFE9E9969E1F}"/>
              </a:ext>
            </a:extLst>
          </p:cNvPr>
          <p:cNvCxnSpPr>
            <a:cxnSpLocks/>
          </p:cNvCxnSpPr>
          <p:nvPr/>
        </p:nvCxnSpPr>
        <p:spPr>
          <a:xfrm rot="10800000" flipV="1">
            <a:off x="6774874" y="3838073"/>
            <a:ext cx="1849273" cy="952135"/>
          </a:xfrm>
          <a:prstGeom prst="bentConnector3">
            <a:avLst>
              <a:gd name="adj1" fmla="val 50000"/>
            </a:avLst>
          </a:prstGeom>
          <a:ln>
            <a:solidFill>
              <a:srgbClr val="9F12E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447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9820F3-7938-4A96-16A7-8896235AE583}"/>
              </a:ext>
            </a:extLst>
          </p:cNvPr>
          <p:cNvSpPr/>
          <p:nvPr/>
        </p:nvSpPr>
        <p:spPr>
          <a:xfrm>
            <a:off x="336000" y="260688"/>
            <a:ext cx="1152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180000" bIns="36000" rtlCol="0" anchor="ctr"/>
          <a:lstStyle/>
          <a:p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3.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사용자 시나리오 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개인회원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Google Shape;77;p16">
            <a:extLst>
              <a:ext uri="{FF2B5EF4-FFF2-40B4-BE49-F238E27FC236}">
                <a16:creationId xmlns:a16="http://schemas.microsoft.com/office/drawing/2014/main" id="{4AC6A05D-67A6-F742-1B5D-985888B40904}"/>
              </a:ext>
            </a:extLst>
          </p:cNvPr>
          <p:cNvSpPr txBox="1">
            <a:spLocks/>
          </p:cNvSpPr>
          <p:nvPr/>
        </p:nvSpPr>
        <p:spPr>
          <a:xfrm>
            <a:off x="491169" y="816337"/>
            <a:ext cx="8179105" cy="15853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1.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회원가입 후 로그인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 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회원가입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: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메인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&gt;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회원가입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일반회원 선택 후 아이디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(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중복체크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)/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비밀번호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/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이메일 등록 후 회원가입하기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로그인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: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메인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&gt;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로그인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아이디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/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비밀번호 입력 후 로그인하기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C1A4838-99FD-97E5-8F1D-6C78C6050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9342" y="4384947"/>
            <a:ext cx="2977729" cy="193076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C5D627A-177E-3B9A-E493-737242675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9341" y="1175556"/>
            <a:ext cx="2870237" cy="28435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DCD4D2-3F8B-1ADC-A871-56ADDEAC9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08678"/>
            <a:ext cx="7772400" cy="4349322"/>
          </a:xfrm>
          <a:prstGeom prst="rect">
            <a:avLst/>
          </a:prstGeom>
        </p:spPr>
      </p:pic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F73A847D-D416-7398-0F78-B5B14E8CD43E}"/>
              </a:ext>
            </a:extLst>
          </p:cNvPr>
          <p:cNvCxnSpPr>
            <a:cxnSpLocks/>
          </p:cNvCxnSpPr>
          <p:nvPr/>
        </p:nvCxnSpPr>
        <p:spPr>
          <a:xfrm>
            <a:off x="6327834" y="2924679"/>
            <a:ext cx="1923800" cy="1658338"/>
          </a:xfrm>
          <a:prstGeom prst="bentConnector3">
            <a:avLst>
              <a:gd name="adj1" fmla="val 751"/>
            </a:avLst>
          </a:prstGeom>
          <a:ln>
            <a:solidFill>
              <a:srgbClr val="9F12E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CBD05C61-40D7-C129-6282-B505C865AC80}"/>
              </a:ext>
            </a:extLst>
          </p:cNvPr>
          <p:cNvCxnSpPr>
            <a:cxnSpLocks/>
          </p:cNvCxnSpPr>
          <p:nvPr/>
        </p:nvCxnSpPr>
        <p:spPr>
          <a:xfrm flipV="1">
            <a:off x="6894839" y="1443789"/>
            <a:ext cx="1323744" cy="1036116"/>
          </a:xfrm>
          <a:prstGeom prst="bentConnector3">
            <a:avLst>
              <a:gd name="adj1" fmla="val 65"/>
            </a:avLst>
          </a:prstGeom>
          <a:ln>
            <a:solidFill>
              <a:srgbClr val="9F12E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349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9820F3-7938-4A96-16A7-8896235AE583}"/>
              </a:ext>
            </a:extLst>
          </p:cNvPr>
          <p:cNvSpPr/>
          <p:nvPr/>
        </p:nvSpPr>
        <p:spPr>
          <a:xfrm>
            <a:off x="336000" y="260688"/>
            <a:ext cx="1152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180000" bIns="36000" rtlCol="0" anchor="ctr"/>
          <a:lstStyle/>
          <a:p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3.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사용자 시나리오 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개인회원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Google Shape;77;p16">
            <a:extLst>
              <a:ext uri="{FF2B5EF4-FFF2-40B4-BE49-F238E27FC236}">
                <a16:creationId xmlns:a16="http://schemas.microsoft.com/office/drawing/2014/main" id="{A0D539A3-CA31-14E5-3684-871AB47E6D6B}"/>
              </a:ext>
            </a:extLst>
          </p:cNvPr>
          <p:cNvSpPr txBox="1">
            <a:spLocks/>
          </p:cNvSpPr>
          <p:nvPr/>
        </p:nvSpPr>
        <p:spPr>
          <a:xfrm>
            <a:off x="491169" y="816337"/>
            <a:ext cx="8179105" cy="15853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2.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회원정보 수정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메인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&gt;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회원정보 수정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회원정보 수정 페이지 내에서 회원가입시에 받지 않은 정보를 기입 후 저장하기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38C6C0E-7A12-B98F-D1CA-C526B3212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6772" y="2221832"/>
            <a:ext cx="2490810" cy="303864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525CB88-BD9B-37F0-B474-339FEFDF1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34400"/>
            <a:ext cx="7772400" cy="4643850"/>
          </a:xfrm>
          <a:prstGeom prst="rect">
            <a:avLst/>
          </a:prstGeom>
        </p:spPr>
      </p:pic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4754CF09-5617-F764-88BF-CCD7F09CAE96}"/>
              </a:ext>
            </a:extLst>
          </p:cNvPr>
          <p:cNvCxnSpPr>
            <a:cxnSpLocks/>
          </p:cNvCxnSpPr>
          <p:nvPr/>
        </p:nvCxnSpPr>
        <p:spPr>
          <a:xfrm rot="10800000" flipV="1">
            <a:off x="7220891" y="3090297"/>
            <a:ext cx="1449384" cy="1162213"/>
          </a:xfrm>
          <a:prstGeom prst="bentConnector3">
            <a:avLst>
              <a:gd name="adj1" fmla="val 50000"/>
            </a:avLst>
          </a:prstGeom>
          <a:ln>
            <a:solidFill>
              <a:srgbClr val="9F12E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028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9820F3-7938-4A96-16A7-8896235AE583}"/>
              </a:ext>
            </a:extLst>
          </p:cNvPr>
          <p:cNvSpPr/>
          <p:nvPr/>
        </p:nvSpPr>
        <p:spPr>
          <a:xfrm>
            <a:off x="336000" y="260688"/>
            <a:ext cx="1152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180000" bIns="36000" rtlCol="0" anchor="ctr"/>
          <a:lstStyle/>
          <a:p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3.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사용자 시나리오 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개인회원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Google Shape;77;p16">
            <a:extLst>
              <a:ext uri="{FF2B5EF4-FFF2-40B4-BE49-F238E27FC236}">
                <a16:creationId xmlns:a16="http://schemas.microsoft.com/office/drawing/2014/main" id="{818DCCA5-46FB-18EF-235A-CED1CC749B17}"/>
              </a:ext>
            </a:extLst>
          </p:cNvPr>
          <p:cNvSpPr txBox="1">
            <a:spLocks/>
          </p:cNvSpPr>
          <p:nvPr/>
        </p:nvSpPr>
        <p:spPr>
          <a:xfrm>
            <a:off x="491169" y="816337"/>
            <a:ext cx="8179105" cy="15853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3.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이력서 등록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메인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&gt;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이력서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이력서 내용 기입 후 등록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F27A18-D0B8-B2CB-D4AC-0D5CE9D9E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391523"/>
            <a:ext cx="7772400" cy="5374943"/>
          </a:xfrm>
          <a:prstGeom prst="rect">
            <a:avLst/>
          </a:prstGeom>
        </p:spPr>
      </p:pic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9FCDD367-FE6B-A35E-712E-4C40254B68B3}"/>
              </a:ext>
            </a:extLst>
          </p:cNvPr>
          <p:cNvCxnSpPr>
            <a:cxnSpLocks/>
          </p:cNvCxnSpPr>
          <p:nvPr/>
        </p:nvCxnSpPr>
        <p:spPr>
          <a:xfrm rot="5400000">
            <a:off x="8757112" y="3180159"/>
            <a:ext cx="999944" cy="821078"/>
          </a:xfrm>
          <a:prstGeom prst="bentConnector3">
            <a:avLst>
              <a:gd name="adj1" fmla="val 99579"/>
            </a:avLst>
          </a:prstGeom>
          <a:ln>
            <a:solidFill>
              <a:srgbClr val="9F12E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33597521-A9B9-166E-01BF-E86C19688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8698" y="1935828"/>
            <a:ext cx="2108200" cy="259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20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9820F3-7938-4A96-16A7-8896235AE583}"/>
              </a:ext>
            </a:extLst>
          </p:cNvPr>
          <p:cNvSpPr/>
          <p:nvPr/>
        </p:nvSpPr>
        <p:spPr>
          <a:xfrm>
            <a:off x="336000" y="260688"/>
            <a:ext cx="1152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180000" bIns="36000" rtlCol="0" anchor="ctr"/>
          <a:lstStyle/>
          <a:p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3.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사용자 시나리오 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개인회원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Google Shape;77;p16">
            <a:extLst>
              <a:ext uri="{FF2B5EF4-FFF2-40B4-BE49-F238E27FC236}">
                <a16:creationId xmlns:a16="http://schemas.microsoft.com/office/drawing/2014/main" id="{33DA54CB-C30A-0F8B-FF55-9F184951F37D}"/>
              </a:ext>
            </a:extLst>
          </p:cNvPr>
          <p:cNvSpPr txBox="1">
            <a:spLocks/>
          </p:cNvSpPr>
          <p:nvPr/>
        </p:nvSpPr>
        <p:spPr>
          <a:xfrm>
            <a:off x="491169" y="816337"/>
            <a:ext cx="8179105" cy="15853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4.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이력서 수정 및 삭제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메인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&gt;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이력서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수정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: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이력서 우측 수정버튼 선택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–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이력서 수정하기 페이지로 이동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수정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삭제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: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이력서 우측 삭제버튼 선택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7B2373-757D-328A-7678-764119189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509" y="1466549"/>
            <a:ext cx="3429880" cy="51307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7E96CC4-816D-A543-7743-D78870B68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23455"/>
            <a:ext cx="7772400" cy="3569943"/>
          </a:xfrm>
          <a:prstGeom prst="rect">
            <a:avLst/>
          </a:prstGeom>
        </p:spPr>
      </p:pic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5A74A2E9-2BC6-A3D9-2095-8581402AF98C}"/>
              </a:ext>
            </a:extLst>
          </p:cNvPr>
          <p:cNvCxnSpPr>
            <a:cxnSpLocks/>
          </p:cNvCxnSpPr>
          <p:nvPr/>
        </p:nvCxnSpPr>
        <p:spPr>
          <a:xfrm flipV="1">
            <a:off x="6393965" y="3694814"/>
            <a:ext cx="1378435" cy="888847"/>
          </a:xfrm>
          <a:prstGeom prst="bentConnector3">
            <a:avLst>
              <a:gd name="adj1" fmla="val 50000"/>
            </a:avLst>
          </a:prstGeom>
          <a:ln>
            <a:solidFill>
              <a:srgbClr val="9F12E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6045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9820F3-7938-4A96-16A7-8896235AE583}"/>
              </a:ext>
            </a:extLst>
          </p:cNvPr>
          <p:cNvSpPr/>
          <p:nvPr/>
        </p:nvSpPr>
        <p:spPr>
          <a:xfrm>
            <a:off x="336000" y="260688"/>
            <a:ext cx="1152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180000" bIns="36000" rtlCol="0" anchor="ctr"/>
          <a:lstStyle/>
          <a:p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3.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사용자 시나리오 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개인회원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Google Shape;77;p16">
            <a:extLst>
              <a:ext uri="{FF2B5EF4-FFF2-40B4-BE49-F238E27FC236}">
                <a16:creationId xmlns:a16="http://schemas.microsoft.com/office/drawing/2014/main" id="{DEDFED07-7D9F-0C50-7A3E-0BFD17CA987C}"/>
              </a:ext>
            </a:extLst>
          </p:cNvPr>
          <p:cNvSpPr txBox="1">
            <a:spLocks/>
          </p:cNvSpPr>
          <p:nvPr/>
        </p:nvSpPr>
        <p:spPr>
          <a:xfrm>
            <a:off x="491169" y="816337"/>
            <a:ext cx="8179105" cy="15853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5.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지원현황 확인하기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메인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&gt;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지원현황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지원한 채용공고 리스트 확인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A4289D7-6E72-0BDD-26CC-622D5F1F6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366" y="1506119"/>
            <a:ext cx="2375687" cy="296236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18AFE7D-7FBA-4705-D5E8-718667422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053" y="1916934"/>
            <a:ext cx="7319457" cy="4941065"/>
          </a:xfrm>
          <a:prstGeom prst="rect">
            <a:avLst/>
          </a:prstGeom>
        </p:spPr>
      </p:pic>
      <p:cxnSp>
        <p:nvCxnSpPr>
          <p:cNvPr id="10" name="꺾인 연결선[E] 9">
            <a:extLst>
              <a:ext uri="{FF2B5EF4-FFF2-40B4-BE49-F238E27FC236}">
                <a16:creationId xmlns:a16="http://schemas.microsoft.com/office/drawing/2014/main" id="{297D4FB7-A856-4642-8003-87243D8282BB}"/>
              </a:ext>
            </a:extLst>
          </p:cNvPr>
          <p:cNvCxnSpPr>
            <a:cxnSpLocks/>
          </p:cNvCxnSpPr>
          <p:nvPr/>
        </p:nvCxnSpPr>
        <p:spPr>
          <a:xfrm rot="10800000" flipV="1">
            <a:off x="8350785" y="3287107"/>
            <a:ext cx="1270462" cy="1169217"/>
          </a:xfrm>
          <a:prstGeom prst="bentConnector3">
            <a:avLst>
              <a:gd name="adj1" fmla="val 50000"/>
            </a:avLst>
          </a:prstGeom>
          <a:ln>
            <a:solidFill>
              <a:srgbClr val="9F12E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092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9820F3-7938-4A96-16A7-8896235AE583}"/>
              </a:ext>
            </a:extLst>
          </p:cNvPr>
          <p:cNvSpPr/>
          <p:nvPr/>
        </p:nvSpPr>
        <p:spPr>
          <a:xfrm>
            <a:off x="336000" y="260688"/>
            <a:ext cx="1152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180000" bIns="36000" rtlCol="0" anchor="ctr"/>
          <a:lstStyle/>
          <a:p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3.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사용자 시나리오 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개인회원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Google Shape;77;p16">
            <a:extLst>
              <a:ext uri="{FF2B5EF4-FFF2-40B4-BE49-F238E27FC236}">
                <a16:creationId xmlns:a16="http://schemas.microsoft.com/office/drawing/2014/main" id="{2CE93DF7-CEEE-34FA-8CF0-CF6B97C5EFB9}"/>
              </a:ext>
            </a:extLst>
          </p:cNvPr>
          <p:cNvSpPr txBox="1">
            <a:spLocks/>
          </p:cNvSpPr>
          <p:nvPr/>
        </p:nvSpPr>
        <p:spPr>
          <a:xfrm>
            <a:off x="491169" y="816337"/>
            <a:ext cx="8179105" cy="15853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6.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지원한 채용공고 상세보기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메인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&gt;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지원현황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&gt;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채용공고 리스트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&gt;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채용공고 선택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&gt;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채용공고 상세보기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지원한 채용공고 상세보기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A48833-C82C-2B32-E38E-5C880A16C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751" y="2809983"/>
            <a:ext cx="5888249" cy="30214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BA94690-51D0-6B98-71D0-965681CE3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48289"/>
            <a:ext cx="6904635" cy="4709711"/>
          </a:xfrm>
          <a:prstGeom prst="rect">
            <a:avLst/>
          </a:prstGeom>
        </p:spPr>
      </p:pic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6DFF4730-C6DD-A7DA-EEB0-1DF7CD4708AA}"/>
              </a:ext>
            </a:extLst>
          </p:cNvPr>
          <p:cNvCxnSpPr>
            <a:cxnSpLocks/>
          </p:cNvCxnSpPr>
          <p:nvPr/>
        </p:nvCxnSpPr>
        <p:spPr>
          <a:xfrm>
            <a:off x="6209768" y="4146741"/>
            <a:ext cx="1204584" cy="788816"/>
          </a:xfrm>
          <a:prstGeom prst="bentConnector3">
            <a:avLst>
              <a:gd name="adj1" fmla="val 50000"/>
            </a:avLst>
          </a:prstGeom>
          <a:ln>
            <a:solidFill>
              <a:srgbClr val="9F12E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080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9820F3-7938-4A96-16A7-8896235AE583}"/>
              </a:ext>
            </a:extLst>
          </p:cNvPr>
          <p:cNvSpPr/>
          <p:nvPr/>
        </p:nvSpPr>
        <p:spPr>
          <a:xfrm>
            <a:off x="336000" y="260688"/>
            <a:ext cx="1152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180000" bIns="36000" rtlCol="0" anchor="ctr"/>
          <a:lstStyle/>
          <a:p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3.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사용자 시나리오 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개인회원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Google Shape;77;p16">
            <a:extLst>
              <a:ext uri="{FF2B5EF4-FFF2-40B4-BE49-F238E27FC236}">
                <a16:creationId xmlns:a16="http://schemas.microsoft.com/office/drawing/2014/main" id="{DD5B4AC7-2EEA-BC47-2AAA-0D386AA427BB}"/>
              </a:ext>
            </a:extLst>
          </p:cNvPr>
          <p:cNvSpPr txBox="1">
            <a:spLocks/>
          </p:cNvSpPr>
          <p:nvPr/>
        </p:nvSpPr>
        <p:spPr>
          <a:xfrm>
            <a:off x="491169" y="816337"/>
            <a:ext cx="9150136" cy="15853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7.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관심기업 북마크하기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메인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&gt;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기업 리스트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&gt;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기업 상세보기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&gt;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북마크하기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61E450A-47D4-3178-8E82-4701641E6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1170"/>
            <a:ext cx="7132195" cy="47402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3A78A7C-6A7B-6B3C-EDC7-238FAB918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478" y="2621901"/>
            <a:ext cx="5356522" cy="4087587"/>
          </a:xfrm>
          <a:prstGeom prst="rect">
            <a:avLst/>
          </a:prstGeom>
        </p:spPr>
      </p:pic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A331F4F9-C192-EFA6-6B4D-2F6D6F5899B8}"/>
              </a:ext>
            </a:extLst>
          </p:cNvPr>
          <p:cNvCxnSpPr>
            <a:cxnSpLocks/>
          </p:cNvCxnSpPr>
          <p:nvPr/>
        </p:nvCxnSpPr>
        <p:spPr>
          <a:xfrm flipV="1">
            <a:off x="6547692" y="4560983"/>
            <a:ext cx="877677" cy="756589"/>
          </a:xfrm>
          <a:prstGeom prst="bentConnector3">
            <a:avLst>
              <a:gd name="adj1" fmla="val 50000"/>
            </a:avLst>
          </a:prstGeom>
          <a:ln>
            <a:solidFill>
              <a:srgbClr val="9F12E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CAFDFF9-68CD-A0AF-CC9D-B0297588B441}"/>
              </a:ext>
            </a:extLst>
          </p:cNvPr>
          <p:cNvCxnSpPr/>
          <p:nvPr/>
        </p:nvCxnSpPr>
        <p:spPr>
          <a:xfrm>
            <a:off x="11248222" y="2893726"/>
            <a:ext cx="0" cy="458155"/>
          </a:xfrm>
          <a:prstGeom prst="straightConnector1">
            <a:avLst/>
          </a:prstGeom>
          <a:ln>
            <a:solidFill>
              <a:srgbClr val="9F12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757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9820F3-7938-4A96-16A7-8896235AE583}"/>
              </a:ext>
            </a:extLst>
          </p:cNvPr>
          <p:cNvSpPr/>
          <p:nvPr/>
        </p:nvSpPr>
        <p:spPr>
          <a:xfrm>
            <a:off x="336000" y="260688"/>
            <a:ext cx="1152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180000" bIns="36000" rtlCol="0" anchor="ctr"/>
          <a:lstStyle/>
          <a:p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3.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사용자 시나리오 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개인회원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Google Shape;77;p16">
            <a:extLst>
              <a:ext uri="{FF2B5EF4-FFF2-40B4-BE49-F238E27FC236}">
                <a16:creationId xmlns:a16="http://schemas.microsoft.com/office/drawing/2014/main" id="{DD5B4AC7-2EEA-BC47-2AAA-0D386AA427BB}"/>
              </a:ext>
            </a:extLst>
          </p:cNvPr>
          <p:cNvSpPr txBox="1">
            <a:spLocks/>
          </p:cNvSpPr>
          <p:nvPr/>
        </p:nvSpPr>
        <p:spPr>
          <a:xfrm>
            <a:off x="491169" y="816337"/>
            <a:ext cx="9150136" cy="15853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8.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관심기업 북마크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확인하기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메인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&gt;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관심 기업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/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</a:t>
            </a:r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기술스택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매칭 페이지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&gt;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북마크 목록 확인하기 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9043385-3544-3260-ED1B-B22ECA881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4412" y="2302525"/>
            <a:ext cx="2884869" cy="35172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D20DC3E-C77B-DCF0-BA40-D4132CC79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81897"/>
            <a:ext cx="7772400" cy="4376103"/>
          </a:xfrm>
          <a:prstGeom prst="rect">
            <a:avLst/>
          </a:prstGeom>
        </p:spPr>
      </p:pic>
      <p:cxnSp>
        <p:nvCxnSpPr>
          <p:cNvPr id="9" name="꺾인 연결선[E] 8">
            <a:extLst>
              <a:ext uri="{FF2B5EF4-FFF2-40B4-BE49-F238E27FC236}">
                <a16:creationId xmlns:a16="http://schemas.microsoft.com/office/drawing/2014/main" id="{2D01946B-849B-9530-3B82-75DE888A087C}"/>
              </a:ext>
            </a:extLst>
          </p:cNvPr>
          <p:cNvCxnSpPr>
            <a:cxnSpLocks/>
          </p:cNvCxnSpPr>
          <p:nvPr/>
        </p:nvCxnSpPr>
        <p:spPr>
          <a:xfrm rot="10800000" flipV="1">
            <a:off x="6723830" y="4836404"/>
            <a:ext cx="2090582" cy="528807"/>
          </a:xfrm>
          <a:prstGeom prst="bentConnector3">
            <a:avLst>
              <a:gd name="adj1" fmla="val 50000"/>
            </a:avLst>
          </a:prstGeom>
          <a:ln>
            <a:solidFill>
              <a:srgbClr val="9F12E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0221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9820F3-7938-4A96-16A7-8896235AE583}"/>
              </a:ext>
            </a:extLst>
          </p:cNvPr>
          <p:cNvSpPr/>
          <p:nvPr/>
        </p:nvSpPr>
        <p:spPr>
          <a:xfrm>
            <a:off x="336000" y="260688"/>
            <a:ext cx="1152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180000" bIns="36000" rtlCol="0" anchor="ctr"/>
          <a:lstStyle/>
          <a:p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3.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사용자 시나리오 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개인회원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Google Shape;77;p16">
            <a:extLst>
              <a:ext uri="{FF2B5EF4-FFF2-40B4-BE49-F238E27FC236}">
                <a16:creationId xmlns:a16="http://schemas.microsoft.com/office/drawing/2014/main" id="{7DE626E5-CC80-52FF-D906-2040FA243573}"/>
              </a:ext>
            </a:extLst>
          </p:cNvPr>
          <p:cNvSpPr txBox="1">
            <a:spLocks/>
          </p:cNvSpPr>
          <p:nvPr/>
        </p:nvSpPr>
        <p:spPr>
          <a:xfrm>
            <a:off x="491169" y="816337"/>
            <a:ext cx="9150136" cy="15853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9.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기업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기술스택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매칭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메인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&gt;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관심 기업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/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</a:t>
            </a:r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기술스택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매칭 페이지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&gt;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기술 선택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&gt;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매칭된 기업 확인하기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16DCF1-6D68-4E4D-72BF-30C7D30C3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772" y="1084697"/>
            <a:ext cx="2884869" cy="35172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B4DCA2C-9FAB-DCD5-339E-00B6FCC24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1" y="1536419"/>
            <a:ext cx="7772400" cy="5321581"/>
          </a:xfrm>
          <a:prstGeom prst="rect">
            <a:avLst/>
          </a:prstGeom>
        </p:spPr>
      </p:pic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C74E67F1-6CCC-C75A-A396-15CD6F4A86CC}"/>
              </a:ext>
            </a:extLst>
          </p:cNvPr>
          <p:cNvCxnSpPr>
            <a:cxnSpLocks/>
          </p:cNvCxnSpPr>
          <p:nvPr/>
        </p:nvCxnSpPr>
        <p:spPr>
          <a:xfrm rot="10800000" flipV="1">
            <a:off x="7171982" y="3599296"/>
            <a:ext cx="1178791" cy="437921"/>
          </a:xfrm>
          <a:prstGeom prst="bentConnector3">
            <a:avLst>
              <a:gd name="adj1" fmla="val 50000"/>
            </a:avLst>
          </a:prstGeom>
          <a:ln>
            <a:solidFill>
              <a:srgbClr val="9F12E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688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미디어윌 부동산 통합 플랫폼 구축…">
            <a:extLst>
              <a:ext uri="{FF2B5EF4-FFF2-40B4-BE49-F238E27FC236}">
                <a16:creationId xmlns:a16="http://schemas.microsoft.com/office/drawing/2014/main" id="{D4151F6A-FC53-84AE-D4C8-BDD96ABE00E7}"/>
              </a:ext>
            </a:extLst>
          </p:cNvPr>
          <p:cNvSpPr txBox="1"/>
          <p:nvPr/>
        </p:nvSpPr>
        <p:spPr>
          <a:xfrm>
            <a:off x="3716005" y="1919363"/>
            <a:ext cx="4014437" cy="435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1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 프로젝트 소개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5" name="미디어윌 부동산 통합 플랫폼 구축…">
            <a:extLst>
              <a:ext uri="{FF2B5EF4-FFF2-40B4-BE49-F238E27FC236}">
                <a16:creationId xmlns:a16="http://schemas.microsoft.com/office/drawing/2014/main" id="{1CF2D980-00AB-67C5-E22D-F82246E12B26}"/>
              </a:ext>
            </a:extLst>
          </p:cNvPr>
          <p:cNvSpPr txBox="1"/>
          <p:nvPr/>
        </p:nvSpPr>
        <p:spPr>
          <a:xfrm>
            <a:off x="3716006" y="2304951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2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개발 환경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8" name="미디어윌 부동산 통합 플랫폼 구축…">
            <a:extLst>
              <a:ext uri="{FF2B5EF4-FFF2-40B4-BE49-F238E27FC236}">
                <a16:creationId xmlns:a16="http://schemas.microsoft.com/office/drawing/2014/main" id="{BB38250F-B903-589F-53E9-42FC6EDDB063}"/>
              </a:ext>
            </a:extLst>
          </p:cNvPr>
          <p:cNvSpPr txBox="1"/>
          <p:nvPr/>
        </p:nvSpPr>
        <p:spPr>
          <a:xfrm>
            <a:off x="3716005" y="2640620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3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사용자 시나리오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15" name="미디어윌 부동산 통합 플랫폼 구축…">
            <a:extLst>
              <a:ext uri="{FF2B5EF4-FFF2-40B4-BE49-F238E27FC236}">
                <a16:creationId xmlns:a16="http://schemas.microsoft.com/office/drawing/2014/main" id="{26C1A4FB-E2A6-F3A8-EDCD-490DA5C96FE8}"/>
              </a:ext>
            </a:extLst>
          </p:cNvPr>
          <p:cNvSpPr txBox="1"/>
          <p:nvPr/>
        </p:nvSpPr>
        <p:spPr>
          <a:xfrm>
            <a:off x="3719814" y="2976289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4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코드 컨벤션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16" name="미디어윌 부동산 통합 플랫폼 구축…">
            <a:extLst>
              <a:ext uri="{FF2B5EF4-FFF2-40B4-BE49-F238E27FC236}">
                <a16:creationId xmlns:a16="http://schemas.microsoft.com/office/drawing/2014/main" id="{4F208A55-0803-EC9A-70C1-E02ACD3A5834}"/>
              </a:ext>
            </a:extLst>
          </p:cNvPr>
          <p:cNvSpPr txBox="1"/>
          <p:nvPr/>
        </p:nvSpPr>
        <p:spPr>
          <a:xfrm>
            <a:off x="3719815" y="3311958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5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프로젝트 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아키텍쳐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18" name="미디어윌 부동산 통합 플랫폼 구축…">
            <a:extLst>
              <a:ext uri="{FF2B5EF4-FFF2-40B4-BE49-F238E27FC236}">
                <a16:creationId xmlns:a16="http://schemas.microsoft.com/office/drawing/2014/main" id="{87093288-82B2-1BDD-8D13-E4C8756E1E4E}"/>
              </a:ext>
            </a:extLst>
          </p:cNvPr>
          <p:cNvSpPr txBox="1"/>
          <p:nvPr/>
        </p:nvSpPr>
        <p:spPr>
          <a:xfrm>
            <a:off x="3719814" y="3689281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6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핵심 기능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19" name="미디어윌 부동산 통합 플랫폼 구축…">
            <a:extLst>
              <a:ext uri="{FF2B5EF4-FFF2-40B4-BE49-F238E27FC236}">
                <a16:creationId xmlns:a16="http://schemas.microsoft.com/office/drawing/2014/main" id="{A931AF02-3194-D0D5-42E7-498CA3068B7E}"/>
              </a:ext>
            </a:extLst>
          </p:cNvPr>
          <p:cNvSpPr txBox="1"/>
          <p:nvPr/>
        </p:nvSpPr>
        <p:spPr>
          <a:xfrm>
            <a:off x="3716004" y="4064602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7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테이블 설계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20" name="미디어윌 부동산 통합 플랫폼 구축…">
            <a:extLst>
              <a:ext uri="{FF2B5EF4-FFF2-40B4-BE49-F238E27FC236}">
                <a16:creationId xmlns:a16="http://schemas.microsoft.com/office/drawing/2014/main" id="{DBDB68ED-EF0D-0C57-39BF-DC9EEA427BA9}"/>
              </a:ext>
            </a:extLst>
          </p:cNvPr>
          <p:cNvSpPr txBox="1"/>
          <p:nvPr/>
        </p:nvSpPr>
        <p:spPr>
          <a:xfrm>
            <a:off x="3716005" y="4407221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8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협업 전략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21" name="미디어윌 부동산 통합 플랫폼 구축…">
            <a:extLst>
              <a:ext uri="{FF2B5EF4-FFF2-40B4-BE49-F238E27FC236}">
                <a16:creationId xmlns:a16="http://schemas.microsoft.com/office/drawing/2014/main" id="{3C61E0BF-C2CC-AA99-36C6-9E879EB45BA1}"/>
              </a:ext>
            </a:extLst>
          </p:cNvPr>
          <p:cNvSpPr txBox="1"/>
          <p:nvPr/>
        </p:nvSpPr>
        <p:spPr>
          <a:xfrm>
            <a:off x="3716004" y="4735940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9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후기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2719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미디어윌 부동산 통합 플랫폼 구축…">
            <a:extLst>
              <a:ext uri="{FF2B5EF4-FFF2-40B4-BE49-F238E27FC236}">
                <a16:creationId xmlns:a16="http://schemas.microsoft.com/office/drawing/2014/main" id="{407063C0-CC0A-5DE3-62D5-222DFE2C9189}"/>
              </a:ext>
            </a:extLst>
          </p:cNvPr>
          <p:cNvSpPr txBox="1"/>
          <p:nvPr/>
        </p:nvSpPr>
        <p:spPr>
          <a:xfrm>
            <a:off x="3716005" y="1969282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1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프로젝트 소개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3" name="미디어윌 부동산 통합 플랫폼 구축…">
            <a:extLst>
              <a:ext uri="{FF2B5EF4-FFF2-40B4-BE49-F238E27FC236}">
                <a16:creationId xmlns:a16="http://schemas.microsoft.com/office/drawing/2014/main" id="{6FEE5894-F906-B7D1-CD72-F23F4C57BF85}"/>
              </a:ext>
            </a:extLst>
          </p:cNvPr>
          <p:cNvSpPr txBox="1"/>
          <p:nvPr/>
        </p:nvSpPr>
        <p:spPr>
          <a:xfrm>
            <a:off x="3716006" y="2304951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2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개발 환경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5" name="미디어윌 부동산 통합 플랫폼 구축…">
            <a:extLst>
              <a:ext uri="{FF2B5EF4-FFF2-40B4-BE49-F238E27FC236}">
                <a16:creationId xmlns:a16="http://schemas.microsoft.com/office/drawing/2014/main" id="{A88DCA1E-7FE7-59DF-65A5-F6AD3BF16C09}"/>
              </a:ext>
            </a:extLst>
          </p:cNvPr>
          <p:cNvSpPr txBox="1"/>
          <p:nvPr/>
        </p:nvSpPr>
        <p:spPr>
          <a:xfrm>
            <a:off x="3716005" y="2640620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3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사용자 시나리오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6" name="미디어윌 부동산 통합 플랫폼 구축…">
            <a:extLst>
              <a:ext uri="{FF2B5EF4-FFF2-40B4-BE49-F238E27FC236}">
                <a16:creationId xmlns:a16="http://schemas.microsoft.com/office/drawing/2014/main" id="{3F2CBF45-C275-5E62-0780-550575BDEC02}"/>
              </a:ext>
            </a:extLst>
          </p:cNvPr>
          <p:cNvSpPr txBox="1"/>
          <p:nvPr/>
        </p:nvSpPr>
        <p:spPr>
          <a:xfrm>
            <a:off x="3719814" y="2926372"/>
            <a:ext cx="4014437" cy="435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4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 코드 컨벤션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7" name="미디어윌 부동산 통합 플랫폼 구축…">
            <a:extLst>
              <a:ext uri="{FF2B5EF4-FFF2-40B4-BE49-F238E27FC236}">
                <a16:creationId xmlns:a16="http://schemas.microsoft.com/office/drawing/2014/main" id="{0A15A778-4A42-EAF8-2EA6-55B81F3DCDE9}"/>
              </a:ext>
            </a:extLst>
          </p:cNvPr>
          <p:cNvSpPr txBox="1"/>
          <p:nvPr/>
        </p:nvSpPr>
        <p:spPr>
          <a:xfrm>
            <a:off x="3719815" y="3311958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5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프로젝트 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아키텍쳐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8" name="미디어윌 부동산 통합 플랫폼 구축…">
            <a:extLst>
              <a:ext uri="{FF2B5EF4-FFF2-40B4-BE49-F238E27FC236}">
                <a16:creationId xmlns:a16="http://schemas.microsoft.com/office/drawing/2014/main" id="{3E94CA30-9C41-B7E2-D555-0530FA45DBDE}"/>
              </a:ext>
            </a:extLst>
          </p:cNvPr>
          <p:cNvSpPr txBox="1"/>
          <p:nvPr/>
        </p:nvSpPr>
        <p:spPr>
          <a:xfrm>
            <a:off x="3719814" y="3689281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6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핵심 기능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9" name="미디어윌 부동산 통합 플랫폼 구축…">
            <a:extLst>
              <a:ext uri="{FF2B5EF4-FFF2-40B4-BE49-F238E27FC236}">
                <a16:creationId xmlns:a16="http://schemas.microsoft.com/office/drawing/2014/main" id="{2BE59D1C-B5B1-51CE-11D2-09EC3098D5A4}"/>
              </a:ext>
            </a:extLst>
          </p:cNvPr>
          <p:cNvSpPr txBox="1"/>
          <p:nvPr/>
        </p:nvSpPr>
        <p:spPr>
          <a:xfrm>
            <a:off x="3716004" y="4064602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7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테이블 설계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10" name="미디어윌 부동산 통합 플랫폼 구축…">
            <a:extLst>
              <a:ext uri="{FF2B5EF4-FFF2-40B4-BE49-F238E27FC236}">
                <a16:creationId xmlns:a16="http://schemas.microsoft.com/office/drawing/2014/main" id="{C7FEEC1A-9605-1DEB-8C98-7D285698646F}"/>
              </a:ext>
            </a:extLst>
          </p:cNvPr>
          <p:cNvSpPr txBox="1"/>
          <p:nvPr/>
        </p:nvSpPr>
        <p:spPr>
          <a:xfrm>
            <a:off x="3716005" y="4407221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8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협업 전략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11" name="미디어윌 부동산 통합 플랫폼 구축…">
            <a:extLst>
              <a:ext uri="{FF2B5EF4-FFF2-40B4-BE49-F238E27FC236}">
                <a16:creationId xmlns:a16="http://schemas.microsoft.com/office/drawing/2014/main" id="{274001D1-88EC-A15D-7C9B-1616C4B0E81B}"/>
              </a:ext>
            </a:extLst>
          </p:cNvPr>
          <p:cNvSpPr txBox="1"/>
          <p:nvPr/>
        </p:nvSpPr>
        <p:spPr>
          <a:xfrm>
            <a:off x="3716004" y="4735940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9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후기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041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9820F3-7938-4A96-16A7-8896235AE583}"/>
              </a:ext>
            </a:extLst>
          </p:cNvPr>
          <p:cNvSpPr/>
          <p:nvPr/>
        </p:nvSpPr>
        <p:spPr>
          <a:xfrm>
            <a:off x="336000" y="260688"/>
            <a:ext cx="1152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180000" bIns="36000" rtlCol="0" anchor="ctr"/>
          <a:lstStyle/>
          <a:p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4.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코드 컨벤션</a:t>
            </a:r>
          </a:p>
        </p:txBody>
      </p:sp>
      <p:sp>
        <p:nvSpPr>
          <p:cNvPr id="3" name="Google Shape;77;p16">
            <a:extLst>
              <a:ext uri="{FF2B5EF4-FFF2-40B4-BE49-F238E27FC236}">
                <a16:creationId xmlns:a16="http://schemas.microsoft.com/office/drawing/2014/main" id="{10A100B3-0E58-3F2B-FE0A-16CBC42C9DD2}"/>
              </a:ext>
            </a:extLst>
          </p:cNvPr>
          <p:cNvSpPr txBox="1">
            <a:spLocks/>
          </p:cNvSpPr>
          <p:nvPr/>
        </p:nvSpPr>
        <p:spPr>
          <a:xfrm>
            <a:off x="491169" y="948541"/>
            <a:ext cx="5226586" cy="559547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1.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매개변수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000" dirty="0">
                <a:latin typeface="+mn-ea"/>
              </a:rPr>
              <a:t>1) </a:t>
            </a:r>
            <a:r>
              <a:rPr lang="ko-KR" altLang="en-US" sz="1000" dirty="0">
                <a:latin typeface="+mn-ea"/>
              </a:rPr>
              <a:t>순서 </a:t>
            </a:r>
            <a:r>
              <a:rPr lang="en-US" altLang="ko-KR" sz="1000" dirty="0">
                <a:latin typeface="+mn-ea"/>
              </a:rPr>
              <a:t>: </a:t>
            </a:r>
            <a:r>
              <a:rPr lang="en" altLang="ko-Kore-KR" sz="1000" dirty="0">
                <a:latin typeface="+mn-ea"/>
              </a:rPr>
              <a:t>where</a:t>
            </a:r>
            <a:r>
              <a:rPr lang="ko-KR" altLang="en-US" sz="1000" dirty="0">
                <a:latin typeface="+mn-ea"/>
              </a:rPr>
              <a:t>데이터</a:t>
            </a:r>
            <a:r>
              <a:rPr lang="en-US" altLang="ko-KR" sz="1000" dirty="0">
                <a:latin typeface="+mn-ea"/>
              </a:rPr>
              <a:t>, </a:t>
            </a:r>
            <a:r>
              <a:rPr lang="en" altLang="ko-Kore-KR" sz="1000" dirty="0">
                <a:latin typeface="+mn-ea"/>
              </a:rPr>
              <a:t>body</a:t>
            </a:r>
            <a:r>
              <a:rPr lang="ko-KR" altLang="en-US" sz="1000" dirty="0">
                <a:latin typeface="+mn-ea"/>
              </a:rPr>
              <a:t>데이터</a:t>
            </a:r>
            <a:r>
              <a:rPr lang="en-US" altLang="ko-KR" sz="1000" dirty="0">
                <a:latin typeface="+mn-ea"/>
              </a:rPr>
              <a:t>, </a:t>
            </a:r>
            <a:r>
              <a:rPr lang="en" altLang="ko-Kore-KR" sz="1000" dirty="0">
                <a:latin typeface="+mn-ea"/>
              </a:rPr>
              <a:t>session </a:t>
            </a:r>
            <a:r>
              <a:rPr lang="ko-KR" altLang="en-US" sz="1000" dirty="0">
                <a:latin typeface="+mn-ea"/>
              </a:rPr>
              <a:t>데이터 순서로 받기 </a:t>
            </a:r>
            <a:endParaRPr lang="en-US" altLang="ko-KR" sz="1000" dirty="0">
              <a:latin typeface="+mn-ea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000" dirty="0">
                <a:latin typeface="+mn-ea"/>
              </a:rPr>
              <a:t>2) </a:t>
            </a:r>
            <a:r>
              <a:rPr lang="ko-KR" altLang="en-US" sz="1000" dirty="0" err="1">
                <a:latin typeface="+mn-ea"/>
              </a:rPr>
              <a:t>변수명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: </a:t>
            </a:r>
            <a:r>
              <a:rPr lang="ko-KR" altLang="en-US" sz="1000" dirty="0">
                <a:latin typeface="+mn-ea"/>
              </a:rPr>
              <a:t>목적과 동일하게 팀원들이 읽기 알기 쉽도록 예시</a:t>
            </a:r>
            <a:r>
              <a:rPr lang="en-US" altLang="ko-KR" sz="1000" dirty="0">
                <a:latin typeface="+mn-ea"/>
              </a:rPr>
              <a:t>) </a:t>
            </a:r>
            <a:r>
              <a:rPr lang="ko-KR" altLang="en-US" sz="1000" dirty="0">
                <a:latin typeface="+mn-ea"/>
              </a:rPr>
              <a:t>세션에서 유저 </a:t>
            </a:r>
            <a:r>
              <a:rPr lang="en" altLang="ko-Kore-KR" sz="1000" dirty="0">
                <a:latin typeface="+mn-ea"/>
              </a:rPr>
              <a:t>id </a:t>
            </a:r>
            <a:r>
              <a:rPr lang="ko-KR" altLang="en-US" sz="1000" dirty="0">
                <a:latin typeface="+mn-ea"/>
              </a:rPr>
              <a:t>받을 때 </a:t>
            </a:r>
            <a:r>
              <a:rPr lang="en" altLang="ko-Kore-KR" sz="1000" dirty="0" err="1">
                <a:latin typeface="+mn-ea"/>
              </a:rPr>
              <a:t>sessionUserId</a:t>
            </a:r>
            <a:r>
              <a:rPr lang="en" altLang="ko-Kore-KR" sz="1000" dirty="0">
                <a:latin typeface="+mn-ea"/>
              </a:rPr>
              <a:t> (O) id(x) 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2.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오류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000" dirty="0">
                <a:latin typeface="+mn-ea"/>
              </a:rPr>
              <a:t>1) </a:t>
            </a:r>
            <a:r>
              <a:rPr lang="ko-KR" altLang="en-US" sz="1000" dirty="0">
                <a:latin typeface="+mn-ea"/>
              </a:rPr>
              <a:t>모든 오류는 </a:t>
            </a:r>
            <a:r>
              <a:rPr lang="en" altLang="ko-Kore-KR" sz="1000" dirty="0" err="1">
                <a:latin typeface="+mn-ea"/>
              </a:rPr>
              <a:t>MyException</a:t>
            </a:r>
            <a:r>
              <a:rPr lang="ko-KR" altLang="en-US" sz="1000" dirty="0" err="1">
                <a:latin typeface="+mn-ea"/>
              </a:rPr>
              <a:t>으로</a:t>
            </a:r>
            <a:r>
              <a:rPr lang="ko-KR" altLang="en-US" sz="1000" dirty="0">
                <a:latin typeface="+mn-ea"/>
              </a:rPr>
              <a:t> </a:t>
            </a:r>
            <a:r>
              <a:rPr lang="en" altLang="ko-Kore-KR" sz="1000" dirty="0">
                <a:latin typeface="+mn-ea"/>
              </a:rPr>
              <a:t>throw</a:t>
            </a:r>
            <a:r>
              <a:rPr lang="ko-KR" altLang="en-US" sz="1000" dirty="0">
                <a:latin typeface="+mn-ea"/>
              </a:rPr>
              <a:t>해서 처리</a:t>
            </a:r>
            <a:endParaRPr lang="en-US" altLang="ko-KR" sz="1000" dirty="0">
              <a:latin typeface="+mn-ea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3.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Entity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" altLang="ko-Kore-KR" sz="1000" dirty="0">
                <a:latin typeface="+mn-ea"/>
              </a:rPr>
              <a:t>1) Entity </a:t>
            </a:r>
            <a:r>
              <a:rPr lang="ko-KR" altLang="en-US" sz="1000" dirty="0" err="1">
                <a:latin typeface="+mn-ea"/>
              </a:rPr>
              <a:t>셋팅시</a:t>
            </a:r>
            <a:r>
              <a:rPr lang="ko-KR" altLang="en-US" sz="1000" dirty="0">
                <a:latin typeface="+mn-ea"/>
              </a:rPr>
              <a:t> 테이블 명은 </a:t>
            </a:r>
            <a:r>
              <a:rPr lang="en" altLang="ko-Kore-KR" sz="1000" dirty="0">
                <a:latin typeface="+mn-ea"/>
              </a:rPr>
              <a:t>Table(name = "()_tb") 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" altLang="ko-Kore-KR" sz="1000" dirty="0">
                <a:latin typeface="+mn-ea"/>
              </a:rPr>
              <a:t>2) </a:t>
            </a:r>
            <a:r>
              <a:rPr lang="ko-KR" altLang="en-US" sz="1000" dirty="0">
                <a:latin typeface="+mn-ea"/>
              </a:rPr>
              <a:t>빈생성자를 생성</a:t>
            </a:r>
            <a:r>
              <a:rPr lang="en-US" altLang="ko-KR" sz="1000" dirty="0">
                <a:latin typeface="+mn-ea"/>
              </a:rPr>
              <a:t>. - @</a:t>
            </a:r>
            <a:r>
              <a:rPr lang="en" altLang="ko-Kore-KR" sz="1000" dirty="0">
                <a:latin typeface="+mn-ea"/>
              </a:rPr>
              <a:t>Builder </a:t>
            </a:r>
            <a:r>
              <a:rPr lang="ko-KR" altLang="en-US" sz="1000" dirty="0">
                <a:latin typeface="+mn-ea"/>
              </a:rPr>
              <a:t>붙이기</a:t>
            </a:r>
            <a:endParaRPr lang="en-US" altLang="ko-KR" sz="1000" dirty="0">
              <a:latin typeface="+mn-ea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4.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HTML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000" dirty="0">
                <a:latin typeface="+mn-ea"/>
              </a:rPr>
              <a:t>1) </a:t>
            </a:r>
            <a:r>
              <a:rPr lang="ko-KR" altLang="en-US" sz="1000" dirty="0">
                <a:latin typeface="+mn-ea"/>
              </a:rPr>
              <a:t>소스파일 확장자 명은 </a:t>
            </a:r>
            <a:r>
              <a:rPr lang="en-US" altLang="ko-KR" sz="1000" dirty="0">
                <a:latin typeface="+mn-ea"/>
              </a:rPr>
              <a:t>.</a:t>
            </a:r>
            <a:r>
              <a:rPr lang="en" altLang="ko-Kore-KR" sz="1000" dirty="0">
                <a:latin typeface="+mn-ea"/>
              </a:rPr>
              <a:t>mustache </a:t>
            </a:r>
            <a:r>
              <a:rPr lang="ko-KR" altLang="en-US" sz="1000" dirty="0">
                <a:latin typeface="+mn-ea"/>
              </a:rPr>
              <a:t>카멜 표기법으로 작성 </a:t>
            </a:r>
            <a:r>
              <a:rPr lang="en-US" altLang="ko-KR" sz="1000" dirty="0">
                <a:latin typeface="+mn-ea"/>
              </a:rPr>
              <a:t>(</a:t>
            </a:r>
            <a:r>
              <a:rPr lang="en" altLang="ko-Kore-KR" sz="1000" dirty="0" err="1">
                <a:latin typeface="+mn-ea"/>
              </a:rPr>
              <a:t>saveForm.mustache</a:t>
            </a:r>
            <a:r>
              <a:rPr lang="en" altLang="ko-Kore-KR" sz="1000" dirty="0">
                <a:latin typeface="+mn-ea"/>
              </a:rPr>
              <a:t>) 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" altLang="ko-Kore-KR" sz="1000" dirty="0">
                <a:latin typeface="+mn-ea"/>
              </a:rPr>
              <a:t>2) id</a:t>
            </a:r>
            <a:r>
              <a:rPr lang="ko-KR" altLang="en-US" sz="1000" dirty="0" err="1">
                <a:latin typeface="+mn-ea"/>
              </a:rPr>
              <a:t>를</a:t>
            </a:r>
            <a:r>
              <a:rPr lang="ko-KR" altLang="en-US" sz="1000" dirty="0">
                <a:latin typeface="+mn-ea"/>
              </a:rPr>
              <a:t> </a:t>
            </a:r>
            <a:r>
              <a:rPr lang="ko-KR" altLang="en-US" sz="1000" dirty="0" err="1">
                <a:latin typeface="+mn-ea"/>
              </a:rPr>
              <a:t>줄때는</a:t>
            </a:r>
            <a:r>
              <a:rPr lang="ko-KR" altLang="en-US" sz="1000" dirty="0">
                <a:latin typeface="+mn-ea"/>
              </a:rPr>
              <a:t> 카멜 표기법을 사용한다 </a:t>
            </a:r>
            <a:r>
              <a:rPr lang="en-US" altLang="ko-KR" sz="1000" dirty="0">
                <a:latin typeface="+mn-ea"/>
              </a:rPr>
              <a:t>= </a:t>
            </a:r>
            <a:r>
              <a:rPr lang="en" altLang="ko-Kore-KR" sz="1000" dirty="0" err="1">
                <a:latin typeface="+mn-ea"/>
              </a:rPr>
              <a:t>boardId</a:t>
            </a:r>
            <a:endParaRPr lang="en" altLang="ko-Kore-KR" sz="1000" dirty="0">
              <a:latin typeface="+mn-ea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" altLang="ko-Kore-KR" sz="1000" dirty="0">
                <a:latin typeface="+mn-ea"/>
              </a:rPr>
              <a:t>3) </a:t>
            </a:r>
            <a:r>
              <a:rPr lang="ko-KR" altLang="en-US" sz="1000" dirty="0">
                <a:latin typeface="+mn-ea"/>
              </a:rPr>
              <a:t>클래스를 줘서 스타일을 주고 </a:t>
            </a:r>
            <a:r>
              <a:rPr lang="ko-KR" altLang="en-US" sz="1000" dirty="0" err="1">
                <a:latin typeface="+mn-ea"/>
              </a:rPr>
              <a:t>싶을때</a:t>
            </a:r>
            <a:r>
              <a:rPr lang="ko-KR" altLang="en-US" sz="1000" dirty="0">
                <a:latin typeface="+mn-ea"/>
              </a:rPr>
              <a:t> 하이픈 표기법을 사용한다 </a:t>
            </a:r>
            <a:r>
              <a:rPr lang="en-US" altLang="ko-KR" sz="1000" dirty="0">
                <a:latin typeface="+mn-ea"/>
              </a:rPr>
              <a:t>= </a:t>
            </a:r>
            <a:r>
              <a:rPr lang="en" altLang="ko-Kore-KR" sz="1000" dirty="0" err="1">
                <a:latin typeface="+mn-ea"/>
              </a:rPr>
              <a:t>circle_avatar</a:t>
            </a:r>
            <a:endParaRPr lang="en-US" altLang="ko-Kore-KR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Nanum Gothic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altLang="ko-Kore-KR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Nanum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61AE6F-582F-E437-200F-8CABBFA9E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892" y="2596186"/>
            <a:ext cx="5412939" cy="2941972"/>
          </a:xfrm>
          <a:prstGeom prst="rect">
            <a:avLst/>
          </a:prstGeom>
        </p:spPr>
      </p:pic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1AA5EC0A-BC81-71C5-B798-19B350B81A5E}"/>
              </a:ext>
            </a:extLst>
          </p:cNvPr>
          <p:cNvCxnSpPr>
            <a:cxnSpLocks/>
          </p:cNvCxnSpPr>
          <p:nvPr/>
        </p:nvCxnSpPr>
        <p:spPr>
          <a:xfrm>
            <a:off x="5878336" y="1642230"/>
            <a:ext cx="3334675" cy="755913"/>
          </a:xfrm>
          <a:prstGeom prst="bentConnector3">
            <a:avLst>
              <a:gd name="adj1" fmla="val 100186"/>
            </a:avLst>
          </a:prstGeom>
          <a:ln>
            <a:solidFill>
              <a:srgbClr val="9F12E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3230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9820F3-7938-4A96-16A7-8896235AE583}"/>
              </a:ext>
            </a:extLst>
          </p:cNvPr>
          <p:cNvSpPr/>
          <p:nvPr/>
        </p:nvSpPr>
        <p:spPr>
          <a:xfrm>
            <a:off x="336000" y="260688"/>
            <a:ext cx="1152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180000" bIns="36000" rtlCol="0" anchor="ctr"/>
          <a:lstStyle/>
          <a:p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4.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코드 컨벤션</a:t>
            </a:r>
          </a:p>
        </p:txBody>
      </p:sp>
      <p:sp>
        <p:nvSpPr>
          <p:cNvPr id="7" name="Google Shape;77;p16">
            <a:extLst>
              <a:ext uri="{FF2B5EF4-FFF2-40B4-BE49-F238E27FC236}">
                <a16:creationId xmlns:a16="http://schemas.microsoft.com/office/drawing/2014/main" id="{A667E845-817B-1F5D-595F-E963707194CA}"/>
              </a:ext>
            </a:extLst>
          </p:cNvPr>
          <p:cNvSpPr txBox="1">
            <a:spLocks/>
          </p:cNvSpPr>
          <p:nvPr/>
        </p:nvSpPr>
        <p:spPr>
          <a:xfrm>
            <a:off x="692418" y="948541"/>
            <a:ext cx="5226586" cy="559547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5.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폴더관리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000" dirty="0"/>
              <a:t>1) </a:t>
            </a:r>
            <a:r>
              <a:rPr lang="ko-KR" altLang="en-US" sz="1000" dirty="0"/>
              <a:t>모든 폴더</a:t>
            </a:r>
            <a:r>
              <a:rPr lang="en-US" altLang="ko-KR" sz="1000" dirty="0"/>
              <a:t>(</a:t>
            </a:r>
            <a:r>
              <a:rPr lang="ko-KR" altLang="en-US" sz="1000" dirty="0"/>
              <a:t>패키지</a:t>
            </a:r>
            <a:r>
              <a:rPr lang="en-US" altLang="ko-KR" sz="1000" dirty="0"/>
              <a:t>)</a:t>
            </a:r>
            <a:r>
              <a:rPr lang="ko-KR" altLang="en-US" sz="1000" dirty="0"/>
              <a:t>는 소문자로 만든다</a:t>
            </a:r>
            <a:endParaRPr lang="en-US" altLang="ko-KR" sz="1000" dirty="0"/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000" dirty="0"/>
              <a:t>2) </a:t>
            </a:r>
            <a:r>
              <a:rPr lang="ko-KR" altLang="en-US" sz="1000" dirty="0"/>
              <a:t>소스파일 확장자 명은 </a:t>
            </a:r>
            <a:r>
              <a:rPr lang="en-US" altLang="ko-KR" sz="1000" dirty="0"/>
              <a:t>.</a:t>
            </a:r>
            <a:r>
              <a:rPr lang="en" altLang="ko-Kore-KR" sz="1000" dirty="0"/>
              <a:t>java </a:t>
            </a:r>
            <a:r>
              <a:rPr lang="ko-KR" altLang="en-US" sz="1000" dirty="0"/>
              <a:t>파스칼 표기법 사용한다</a:t>
            </a:r>
            <a:r>
              <a:rPr lang="en-US" altLang="ko-KR" sz="1000" dirty="0"/>
              <a:t>. </a:t>
            </a:r>
            <a:endParaRPr lang="en" altLang="ko-Kore-KR" sz="1000" dirty="0">
              <a:latin typeface="+mn-ea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6. DTO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관리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000" dirty="0">
                <a:latin typeface="+mn-ea"/>
              </a:rPr>
              <a:t>1. </a:t>
            </a:r>
            <a:r>
              <a:rPr lang="ko-KR" altLang="en-US" sz="1000" dirty="0">
                <a:latin typeface="+mn-ea"/>
              </a:rPr>
              <a:t>두개 이상의 </a:t>
            </a:r>
            <a:r>
              <a:rPr lang="en" altLang="ko-Kore-KR" sz="1000" dirty="0">
                <a:latin typeface="+mn-ea"/>
              </a:rPr>
              <a:t>data</a:t>
            </a:r>
            <a:r>
              <a:rPr lang="ko-KR" altLang="en-US" sz="1000" dirty="0" err="1">
                <a:latin typeface="+mn-ea"/>
              </a:rPr>
              <a:t>를</a:t>
            </a:r>
            <a:r>
              <a:rPr lang="ko-KR" altLang="en-US" sz="1000" dirty="0">
                <a:latin typeface="+mn-ea"/>
              </a:rPr>
              <a:t> </a:t>
            </a:r>
            <a:r>
              <a:rPr lang="ko-KR" altLang="en-US" sz="1000" dirty="0" err="1">
                <a:latin typeface="+mn-ea"/>
              </a:rPr>
              <a:t>받을때에는</a:t>
            </a:r>
            <a:r>
              <a:rPr lang="ko-KR" altLang="en-US" sz="1000" dirty="0">
                <a:latin typeface="+mn-ea"/>
              </a:rPr>
              <a:t> 각각의 </a:t>
            </a:r>
            <a:r>
              <a:rPr lang="en" altLang="ko-Kore-KR" sz="1000" dirty="0">
                <a:latin typeface="+mn-ea"/>
              </a:rPr>
              <a:t>DTO</a:t>
            </a:r>
            <a:r>
              <a:rPr lang="ko-KR" altLang="en-US" sz="1000" dirty="0" err="1">
                <a:latin typeface="+mn-ea"/>
              </a:rPr>
              <a:t>를</a:t>
            </a:r>
            <a:r>
              <a:rPr lang="ko-KR" altLang="en-US" sz="1000" dirty="0">
                <a:latin typeface="+mn-ea"/>
              </a:rPr>
              <a:t> 만들어서 값을 받는다</a:t>
            </a:r>
            <a:r>
              <a:rPr lang="en-US" altLang="ko-KR" sz="1000" dirty="0">
                <a:latin typeface="+mn-ea"/>
              </a:rPr>
              <a:t>. 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000" dirty="0">
                <a:latin typeface="+mn-ea"/>
              </a:rPr>
              <a:t>2. </a:t>
            </a:r>
            <a:r>
              <a:rPr lang="ko-KR" altLang="en-US" sz="1000" dirty="0">
                <a:latin typeface="+mn-ea"/>
              </a:rPr>
              <a:t>모든 </a:t>
            </a:r>
            <a:r>
              <a:rPr lang="en" altLang="ko-Kore-KR" sz="1000" dirty="0">
                <a:latin typeface="+mn-ea"/>
              </a:rPr>
              <a:t>DTO</a:t>
            </a:r>
            <a:r>
              <a:rPr lang="ko-KR" altLang="en-US" sz="1000" dirty="0">
                <a:latin typeface="+mn-ea"/>
              </a:rPr>
              <a:t>는 </a:t>
            </a:r>
            <a:r>
              <a:rPr lang="en" altLang="ko-Kore-KR" sz="1000" dirty="0">
                <a:latin typeface="+mn-ea"/>
              </a:rPr>
              <a:t>Request</a:t>
            </a:r>
            <a:r>
              <a:rPr lang="ko-KR" altLang="en-US" sz="1000" dirty="0">
                <a:latin typeface="+mn-ea"/>
              </a:rPr>
              <a:t>파일 안에 내부 클래스로 </a:t>
            </a:r>
            <a:r>
              <a:rPr lang="en" altLang="ko-Kore-KR" sz="1000" dirty="0">
                <a:latin typeface="+mn-ea"/>
              </a:rPr>
              <a:t>static</a:t>
            </a:r>
            <a:r>
              <a:rPr lang="ko-KR" altLang="en-US" sz="1000" dirty="0">
                <a:latin typeface="+mn-ea"/>
              </a:rPr>
              <a:t>을 붙여서 관리해준다</a:t>
            </a:r>
            <a:r>
              <a:rPr lang="en-US" altLang="ko-KR" sz="1000" dirty="0">
                <a:latin typeface="+mn-ea"/>
              </a:rPr>
              <a:t>. 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000" dirty="0">
                <a:latin typeface="+mn-ea"/>
              </a:rPr>
              <a:t>3. </a:t>
            </a:r>
            <a:r>
              <a:rPr lang="en" altLang="ko-Kore-KR" sz="1000" dirty="0">
                <a:latin typeface="+mn-ea"/>
              </a:rPr>
              <a:t>DTO </a:t>
            </a:r>
            <a:r>
              <a:rPr lang="ko-KR" altLang="en-US" sz="1000" dirty="0">
                <a:latin typeface="+mn-ea"/>
              </a:rPr>
              <a:t>클래스명은 파스칼 표기법을 사용하고 행위 뒤에 </a:t>
            </a:r>
            <a:r>
              <a:rPr lang="en" altLang="ko-Kore-KR" sz="1000" dirty="0">
                <a:latin typeface="+mn-ea"/>
              </a:rPr>
              <a:t>DTO</a:t>
            </a:r>
            <a:r>
              <a:rPr lang="ko-KR" altLang="en-US" sz="1000" dirty="0" err="1">
                <a:latin typeface="+mn-ea"/>
              </a:rPr>
              <a:t>를</a:t>
            </a:r>
            <a:r>
              <a:rPr lang="ko-KR" altLang="en-US" sz="1000" dirty="0">
                <a:latin typeface="+mn-ea"/>
              </a:rPr>
              <a:t> 붙여서 만들어준다</a:t>
            </a:r>
            <a:r>
              <a:rPr lang="en-US" altLang="ko-KR" sz="1000" dirty="0">
                <a:latin typeface="+mn-ea"/>
              </a:rPr>
              <a:t>. </a:t>
            </a:r>
            <a:r>
              <a:rPr lang="en" altLang="ko-Kore-KR" sz="1000" dirty="0" err="1">
                <a:latin typeface="+mn-ea"/>
              </a:rPr>
              <a:t>SaveDTO</a:t>
            </a:r>
            <a:r>
              <a:rPr lang="en" altLang="ko-Kore-KR" sz="1000" dirty="0">
                <a:latin typeface="+mn-ea"/>
              </a:rPr>
              <a:t>, </a:t>
            </a:r>
            <a:r>
              <a:rPr lang="en" altLang="ko-Kore-KR" sz="1000" dirty="0" err="1">
                <a:latin typeface="+mn-ea"/>
              </a:rPr>
              <a:t>UpdateDTO</a:t>
            </a:r>
            <a:r>
              <a:rPr lang="en" altLang="ko-Kore-KR" sz="1000" dirty="0">
                <a:latin typeface="+mn-ea"/>
              </a:rPr>
              <a:t> 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7. GitHub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000" dirty="0">
                <a:latin typeface="+mn-ea"/>
              </a:rPr>
              <a:t>1. </a:t>
            </a:r>
            <a:r>
              <a:rPr lang="ko-KR" altLang="en-US" sz="1000" dirty="0">
                <a:latin typeface="+mn-ea"/>
              </a:rPr>
              <a:t>기능 구현하기 전에 브런치 만들기 </a:t>
            </a:r>
            <a:r>
              <a:rPr lang="en" altLang="ko-Kore-KR" sz="1000" dirty="0">
                <a:latin typeface="+mn-ea"/>
              </a:rPr>
              <a:t>git checkout -b topic/</a:t>
            </a:r>
            <a:r>
              <a:rPr lang="en" altLang="ko-Kore-KR" sz="1000" dirty="0" err="1">
                <a:latin typeface="+mn-ea"/>
              </a:rPr>
              <a:t>replyDelete</a:t>
            </a:r>
            <a:r>
              <a:rPr lang="en" altLang="ko-Kore-KR" sz="1000" dirty="0">
                <a:latin typeface="+mn-ea"/>
              </a:rPr>
              <a:t>(</a:t>
            </a:r>
            <a:r>
              <a:rPr lang="ko-KR" altLang="en-US" sz="1000" dirty="0">
                <a:latin typeface="+mn-ea"/>
              </a:rPr>
              <a:t>카멜 표기법 사용</a:t>
            </a:r>
            <a:r>
              <a:rPr lang="en-US" altLang="ko-KR" sz="1000" dirty="0">
                <a:latin typeface="+mn-ea"/>
              </a:rPr>
              <a:t>) 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000" dirty="0">
                <a:latin typeface="+mn-ea"/>
              </a:rPr>
              <a:t>2. </a:t>
            </a:r>
            <a:r>
              <a:rPr lang="ko-KR" altLang="en-US" sz="1000" dirty="0">
                <a:latin typeface="+mn-ea"/>
              </a:rPr>
              <a:t>하나의 기능 구현 후 바로 </a:t>
            </a:r>
            <a:r>
              <a:rPr lang="ko-KR" altLang="en-US" sz="1000" dirty="0" err="1">
                <a:latin typeface="+mn-ea"/>
              </a:rPr>
              <a:t>푸쉬하기</a:t>
            </a:r>
            <a:r>
              <a:rPr lang="en-US" altLang="ko-KR" sz="1000" dirty="0">
                <a:latin typeface="+mn-ea"/>
              </a:rPr>
              <a:t>(</a:t>
            </a:r>
            <a:r>
              <a:rPr lang="ko-KR" altLang="en-US" sz="1000" dirty="0">
                <a:latin typeface="+mn-ea"/>
              </a:rPr>
              <a:t>여러 기능 한꺼번에 </a:t>
            </a:r>
            <a:r>
              <a:rPr lang="en" altLang="ko-Kore-KR" sz="1000" dirty="0">
                <a:latin typeface="+mn-ea"/>
              </a:rPr>
              <a:t>X) 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" altLang="ko-Kore-KR" sz="1000" dirty="0">
                <a:latin typeface="+mn-ea"/>
              </a:rPr>
              <a:t>git add . git commit -m "???" git push origin topic/"???”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8.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메서드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(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카멜표기법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)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" altLang="ko-Kore-KR" sz="1000" dirty="0">
                <a:latin typeface="+mn-ea"/>
              </a:rPr>
              <a:t>1) Service : </a:t>
            </a:r>
            <a:r>
              <a:rPr lang="ko-KR" altLang="en-US" sz="1000" dirty="0">
                <a:latin typeface="+mn-ea"/>
              </a:rPr>
              <a:t>메서드 명은 한글로 한다</a:t>
            </a:r>
            <a:r>
              <a:rPr lang="en-US" altLang="ko-KR" sz="1000" dirty="0">
                <a:latin typeface="+mn-ea"/>
              </a:rPr>
              <a:t>. </a:t>
            </a:r>
            <a:r>
              <a:rPr lang="en" altLang="ko-Kore-KR" sz="1000" dirty="0">
                <a:latin typeface="+mn-ea"/>
              </a:rPr>
              <a:t>ex) </a:t>
            </a:r>
            <a:r>
              <a:rPr lang="ko-KR" altLang="en-US" sz="1000" dirty="0">
                <a:latin typeface="+mn-ea"/>
              </a:rPr>
              <a:t>회원가입 </a:t>
            </a:r>
            <a:endParaRPr lang="en-US" altLang="ko-KR" sz="1000" dirty="0">
              <a:latin typeface="+mn-ea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000" dirty="0">
                <a:latin typeface="+mn-ea"/>
              </a:rPr>
              <a:t>2) </a:t>
            </a:r>
            <a:r>
              <a:rPr lang="en" altLang="ko-Kore-KR" sz="1000" dirty="0">
                <a:latin typeface="+mn-ea"/>
              </a:rPr>
              <a:t>Repository(</a:t>
            </a:r>
            <a:r>
              <a:rPr lang="ko-KR" altLang="en-US" sz="1000" dirty="0">
                <a:latin typeface="+mn-ea"/>
              </a:rPr>
              <a:t>직접 쿼리 짤 경우</a:t>
            </a:r>
            <a:r>
              <a:rPr lang="en-US" altLang="ko-KR" sz="1000" dirty="0">
                <a:latin typeface="+mn-ea"/>
              </a:rPr>
              <a:t>) : </a:t>
            </a:r>
            <a:r>
              <a:rPr lang="en" altLang="ko-Kore-KR" sz="1000" dirty="0" err="1">
                <a:latin typeface="+mn-ea"/>
              </a:rPr>
              <a:t>mFindByIdJoinRepliesInUser</a:t>
            </a:r>
            <a:r>
              <a:rPr lang="en" altLang="ko-Kore-KR" sz="1000" dirty="0">
                <a:latin typeface="+mn-ea"/>
              </a:rPr>
              <a:t> 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" altLang="ko-Kore-KR" sz="1000" dirty="0">
                <a:latin typeface="+mn-ea"/>
              </a:rPr>
              <a:t>3) HTML </a:t>
            </a:r>
            <a:r>
              <a:rPr lang="ko-KR" altLang="en-US" sz="1000" dirty="0">
                <a:latin typeface="+mn-ea"/>
              </a:rPr>
              <a:t>파일 메서드 </a:t>
            </a:r>
            <a:r>
              <a:rPr lang="en-US" altLang="ko-KR" sz="1000" dirty="0">
                <a:latin typeface="+mn-ea"/>
              </a:rPr>
              <a:t>: </a:t>
            </a:r>
            <a:r>
              <a:rPr lang="en" altLang="ko-Kore-KR" sz="1000" dirty="0" err="1">
                <a:latin typeface="+mn-ea"/>
              </a:rPr>
              <a:t>saveReply</a:t>
            </a:r>
            <a:r>
              <a:rPr lang="en" altLang="ko-Kore-KR" sz="1000" dirty="0">
                <a:latin typeface="+mn-ea"/>
              </a:rPr>
              <a:t>(</a:t>
            </a:r>
            <a:r>
              <a:rPr lang="ko-KR" altLang="en-US" sz="1000" dirty="0" err="1">
                <a:latin typeface="+mn-ea"/>
              </a:rPr>
              <a:t>카멜표기법</a:t>
            </a:r>
            <a:r>
              <a:rPr lang="en-US" altLang="ko-KR" sz="1000" dirty="0">
                <a:latin typeface="+mn-ea"/>
              </a:rPr>
              <a:t>)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305BEA-BDC5-B989-8DF2-A878F82F6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049" y="1449238"/>
            <a:ext cx="2314280" cy="4201184"/>
          </a:xfrm>
          <a:prstGeom prst="rect">
            <a:avLst/>
          </a:prstGeom>
        </p:spPr>
      </p:pic>
      <p:cxnSp>
        <p:nvCxnSpPr>
          <p:cNvPr id="5" name="꺾인 연결선[E] 4">
            <a:extLst>
              <a:ext uri="{FF2B5EF4-FFF2-40B4-BE49-F238E27FC236}">
                <a16:creationId xmlns:a16="http://schemas.microsoft.com/office/drawing/2014/main" id="{88372C14-BF0D-413B-2344-A096996B7F0F}"/>
              </a:ext>
            </a:extLst>
          </p:cNvPr>
          <p:cNvCxnSpPr>
            <a:cxnSpLocks/>
          </p:cNvCxnSpPr>
          <p:nvPr/>
        </p:nvCxnSpPr>
        <p:spPr>
          <a:xfrm>
            <a:off x="4251666" y="1564593"/>
            <a:ext cx="3434470" cy="781792"/>
          </a:xfrm>
          <a:prstGeom prst="bentConnector3">
            <a:avLst>
              <a:gd name="adj1" fmla="val 50000"/>
            </a:avLst>
          </a:prstGeom>
          <a:ln>
            <a:solidFill>
              <a:srgbClr val="9F12E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491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미디어윌 부동산 통합 플랫폼 구축…">
            <a:extLst>
              <a:ext uri="{FF2B5EF4-FFF2-40B4-BE49-F238E27FC236}">
                <a16:creationId xmlns:a16="http://schemas.microsoft.com/office/drawing/2014/main" id="{407063C0-CC0A-5DE3-62D5-222DFE2C9189}"/>
              </a:ext>
            </a:extLst>
          </p:cNvPr>
          <p:cNvSpPr txBox="1"/>
          <p:nvPr/>
        </p:nvSpPr>
        <p:spPr>
          <a:xfrm>
            <a:off x="3716005" y="1969282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1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프로젝트 소개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3" name="미디어윌 부동산 통합 플랫폼 구축…">
            <a:extLst>
              <a:ext uri="{FF2B5EF4-FFF2-40B4-BE49-F238E27FC236}">
                <a16:creationId xmlns:a16="http://schemas.microsoft.com/office/drawing/2014/main" id="{6FEE5894-F906-B7D1-CD72-F23F4C57BF85}"/>
              </a:ext>
            </a:extLst>
          </p:cNvPr>
          <p:cNvSpPr txBox="1"/>
          <p:nvPr/>
        </p:nvSpPr>
        <p:spPr>
          <a:xfrm>
            <a:off x="3716006" y="2304951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2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개발 환경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5" name="미디어윌 부동산 통합 플랫폼 구축…">
            <a:extLst>
              <a:ext uri="{FF2B5EF4-FFF2-40B4-BE49-F238E27FC236}">
                <a16:creationId xmlns:a16="http://schemas.microsoft.com/office/drawing/2014/main" id="{A88DCA1E-7FE7-59DF-65A5-F6AD3BF16C09}"/>
              </a:ext>
            </a:extLst>
          </p:cNvPr>
          <p:cNvSpPr txBox="1"/>
          <p:nvPr/>
        </p:nvSpPr>
        <p:spPr>
          <a:xfrm>
            <a:off x="3716005" y="2640620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3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사용자 시나리오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6" name="미디어윌 부동산 통합 플랫폼 구축…">
            <a:extLst>
              <a:ext uri="{FF2B5EF4-FFF2-40B4-BE49-F238E27FC236}">
                <a16:creationId xmlns:a16="http://schemas.microsoft.com/office/drawing/2014/main" id="{3F2CBF45-C275-5E62-0780-550575BDEC02}"/>
              </a:ext>
            </a:extLst>
          </p:cNvPr>
          <p:cNvSpPr txBox="1"/>
          <p:nvPr/>
        </p:nvSpPr>
        <p:spPr>
          <a:xfrm>
            <a:off x="3719814" y="2976289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4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코드 컨벤션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7" name="미디어윌 부동산 통합 플랫폼 구축…">
            <a:extLst>
              <a:ext uri="{FF2B5EF4-FFF2-40B4-BE49-F238E27FC236}">
                <a16:creationId xmlns:a16="http://schemas.microsoft.com/office/drawing/2014/main" id="{0A15A778-4A42-EAF8-2EA6-55B81F3DCDE9}"/>
              </a:ext>
            </a:extLst>
          </p:cNvPr>
          <p:cNvSpPr txBox="1"/>
          <p:nvPr/>
        </p:nvSpPr>
        <p:spPr>
          <a:xfrm>
            <a:off x="3719815" y="3262041"/>
            <a:ext cx="4014437" cy="435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5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 프로젝트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아키텍쳐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8" name="미디어윌 부동산 통합 플랫폼 구축…">
            <a:extLst>
              <a:ext uri="{FF2B5EF4-FFF2-40B4-BE49-F238E27FC236}">
                <a16:creationId xmlns:a16="http://schemas.microsoft.com/office/drawing/2014/main" id="{3E94CA30-9C41-B7E2-D555-0530FA45DBDE}"/>
              </a:ext>
            </a:extLst>
          </p:cNvPr>
          <p:cNvSpPr txBox="1"/>
          <p:nvPr/>
        </p:nvSpPr>
        <p:spPr>
          <a:xfrm>
            <a:off x="3719814" y="3689281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6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핵심 기능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9" name="미디어윌 부동산 통합 플랫폼 구축…">
            <a:extLst>
              <a:ext uri="{FF2B5EF4-FFF2-40B4-BE49-F238E27FC236}">
                <a16:creationId xmlns:a16="http://schemas.microsoft.com/office/drawing/2014/main" id="{2BE59D1C-B5B1-51CE-11D2-09EC3098D5A4}"/>
              </a:ext>
            </a:extLst>
          </p:cNvPr>
          <p:cNvSpPr txBox="1"/>
          <p:nvPr/>
        </p:nvSpPr>
        <p:spPr>
          <a:xfrm>
            <a:off x="3716004" y="4064602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7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테이블 설계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10" name="미디어윌 부동산 통합 플랫폼 구축…">
            <a:extLst>
              <a:ext uri="{FF2B5EF4-FFF2-40B4-BE49-F238E27FC236}">
                <a16:creationId xmlns:a16="http://schemas.microsoft.com/office/drawing/2014/main" id="{C7FEEC1A-9605-1DEB-8C98-7D285698646F}"/>
              </a:ext>
            </a:extLst>
          </p:cNvPr>
          <p:cNvSpPr txBox="1"/>
          <p:nvPr/>
        </p:nvSpPr>
        <p:spPr>
          <a:xfrm>
            <a:off x="3716005" y="4407221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8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협업 전략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11" name="미디어윌 부동산 통합 플랫폼 구축…">
            <a:extLst>
              <a:ext uri="{FF2B5EF4-FFF2-40B4-BE49-F238E27FC236}">
                <a16:creationId xmlns:a16="http://schemas.microsoft.com/office/drawing/2014/main" id="{274001D1-88EC-A15D-7C9B-1616C4B0E81B}"/>
              </a:ext>
            </a:extLst>
          </p:cNvPr>
          <p:cNvSpPr txBox="1"/>
          <p:nvPr/>
        </p:nvSpPr>
        <p:spPr>
          <a:xfrm>
            <a:off x="3716004" y="4735940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9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후기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704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9820F3-7938-4A96-16A7-8896235AE583}"/>
              </a:ext>
            </a:extLst>
          </p:cNvPr>
          <p:cNvSpPr/>
          <p:nvPr/>
        </p:nvSpPr>
        <p:spPr>
          <a:xfrm>
            <a:off x="336000" y="260688"/>
            <a:ext cx="1152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180000" bIns="36000" rtlCol="0" anchor="ctr"/>
          <a:lstStyle/>
          <a:p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5.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프로젝트 </a:t>
            </a:r>
            <a:r>
              <a:rPr lang="ko-KR" altLang="en-US" sz="1200" b="1" dirty="0" err="1">
                <a:solidFill>
                  <a:schemeClr val="bg1"/>
                </a:solidFill>
                <a:latin typeface="+mn-ea"/>
              </a:rPr>
              <a:t>아키텍쳐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Google Shape;77;p16">
            <a:extLst>
              <a:ext uri="{FF2B5EF4-FFF2-40B4-BE49-F238E27FC236}">
                <a16:creationId xmlns:a16="http://schemas.microsoft.com/office/drawing/2014/main" id="{7263186C-4F68-DC1A-ADAF-C053164C8695}"/>
              </a:ext>
            </a:extLst>
          </p:cNvPr>
          <p:cNvSpPr txBox="1">
            <a:spLocks/>
          </p:cNvSpPr>
          <p:nvPr/>
        </p:nvSpPr>
        <p:spPr>
          <a:xfrm>
            <a:off x="2700075" y="4644037"/>
            <a:ext cx="650382" cy="46771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Client</a:t>
            </a:r>
            <a:endParaRPr lang="ko-KR" alt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</p:txBody>
      </p:sp>
      <p:pic>
        <p:nvPicPr>
          <p:cNvPr id="7" name="그래픽 6" descr="브라우저 창 단색으로 채워진">
            <a:extLst>
              <a:ext uri="{FF2B5EF4-FFF2-40B4-BE49-F238E27FC236}">
                <a16:creationId xmlns:a16="http://schemas.microsoft.com/office/drawing/2014/main" id="{FB97CA07-BC40-D4AD-4C50-EA5C72765C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07744" y="3635006"/>
            <a:ext cx="1190337" cy="1190337"/>
          </a:xfrm>
          <a:prstGeom prst="rect">
            <a:avLst/>
          </a:prstGeom>
        </p:spPr>
      </p:pic>
      <p:pic>
        <p:nvPicPr>
          <p:cNvPr id="13" name="그래픽 12" descr="체크리스트 단색으로 채워진">
            <a:extLst>
              <a:ext uri="{FF2B5EF4-FFF2-40B4-BE49-F238E27FC236}">
                <a16:creationId xmlns:a16="http://schemas.microsoft.com/office/drawing/2014/main" id="{51A05E7B-520E-A3B3-C1FA-2DD5BF85F5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5613" y="2514600"/>
            <a:ext cx="914400" cy="914400"/>
          </a:xfrm>
          <a:prstGeom prst="rect">
            <a:avLst/>
          </a:prstGeom>
        </p:spPr>
      </p:pic>
      <p:pic>
        <p:nvPicPr>
          <p:cNvPr id="17" name="그래픽 16" descr="원형 순서도 단색으로 채워진">
            <a:extLst>
              <a:ext uri="{FF2B5EF4-FFF2-40B4-BE49-F238E27FC236}">
                <a16:creationId xmlns:a16="http://schemas.microsoft.com/office/drawing/2014/main" id="{9BBE6595-9DE2-D06E-45F5-7B8E65CE6B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0676" y="3306842"/>
            <a:ext cx="914400" cy="914400"/>
          </a:xfrm>
          <a:prstGeom prst="rect">
            <a:avLst/>
          </a:prstGeom>
        </p:spPr>
      </p:pic>
      <p:pic>
        <p:nvPicPr>
          <p:cNvPr id="19" name="그래픽 18" descr="CMD 터미널 단색으로 채워진">
            <a:extLst>
              <a:ext uri="{FF2B5EF4-FFF2-40B4-BE49-F238E27FC236}">
                <a16:creationId xmlns:a16="http://schemas.microsoft.com/office/drawing/2014/main" id="{143E66B1-CBFD-4D7E-3C93-BCA1A3EE74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22061" y="4186837"/>
            <a:ext cx="914400" cy="914400"/>
          </a:xfrm>
          <a:prstGeom prst="rect">
            <a:avLst/>
          </a:prstGeom>
        </p:spPr>
      </p:pic>
      <p:sp>
        <p:nvSpPr>
          <p:cNvPr id="20" name="Google Shape;77;p16">
            <a:extLst>
              <a:ext uri="{FF2B5EF4-FFF2-40B4-BE49-F238E27FC236}">
                <a16:creationId xmlns:a16="http://schemas.microsoft.com/office/drawing/2014/main" id="{EBCB8658-64B6-BF31-60DB-4B0EB18D6CB1}"/>
              </a:ext>
            </a:extLst>
          </p:cNvPr>
          <p:cNvSpPr txBox="1">
            <a:spLocks/>
          </p:cNvSpPr>
          <p:nvPr/>
        </p:nvSpPr>
        <p:spPr>
          <a:xfrm>
            <a:off x="643569" y="968738"/>
            <a:ext cx="11364831" cy="89127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MVC </a:t>
            </a:r>
            <a:r>
              <a:rPr lang="ko-KR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패턴 사용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애플리케이션의 역할을 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모델</a:t>
            </a: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(Model), 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뷰</a:t>
            </a: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(View), 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컨트롤러</a:t>
            </a: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(Controller)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로 나누어</a:t>
            </a: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,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이들 사이 상호작용을 통제하는 아키텍처 패턴을 사용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하였음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사용자가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Controller</a:t>
            </a: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를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조작하면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Controller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는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Model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을 통해 데이터를 가져오고 그 데이터를 바탕으로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View</a:t>
            </a: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를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통해 시각적으로 표현을 제어하여 사용자에게 전달하였음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</p:txBody>
      </p:sp>
      <p:sp>
        <p:nvSpPr>
          <p:cNvPr id="21" name="Google Shape;77;p16">
            <a:extLst>
              <a:ext uri="{FF2B5EF4-FFF2-40B4-BE49-F238E27FC236}">
                <a16:creationId xmlns:a16="http://schemas.microsoft.com/office/drawing/2014/main" id="{77F31450-407F-C8B0-4190-A6E8469FA20B}"/>
              </a:ext>
            </a:extLst>
          </p:cNvPr>
          <p:cNvSpPr txBox="1">
            <a:spLocks/>
          </p:cNvSpPr>
          <p:nvPr/>
        </p:nvSpPr>
        <p:spPr>
          <a:xfrm>
            <a:off x="5511697" y="4058331"/>
            <a:ext cx="914399" cy="46771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200" b="1" dirty="0">
                <a:solidFill>
                  <a:srgbClr val="9F12E2"/>
                </a:solidFill>
                <a:latin typeface="+mn-ea"/>
                <a:cs typeface="NanumGothic"/>
                <a:sym typeface="Nanum Gothic"/>
              </a:rPr>
              <a:t>Controller</a:t>
            </a:r>
            <a:endParaRPr lang="ko-KR" altLang="en-US" sz="1200" b="1" dirty="0">
              <a:solidFill>
                <a:srgbClr val="9F12E2"/>
              </a:solidFill>
              <a:latin typeface="+mn-ea"/>
              <a:cs typeface="NanumGothic"/>
              <a:sym typeface="Nanum Gothic"/>
            </a:endParaRPr>
          </a:p>
        </p:txBody>
      </p:sp>
      <p:sp>
        <p:nvSpPr>
          <p:cNvPr id="22" name="Google Shape;77;p16">
            <a:extLst>
              <a:ext uri="{FF2B5EF4-FFF2-40B4-BE49-F238E27FC236}">
                <a16:creationId xmlns:a16="http://schemas.microsoft.com/office/drawing/2014/main" id="{73493709-F28B-5725-8DE3-2FD285D184E2}"/>
              </a:ext>
            </a:extLst>
          </p:cNvPr>
          <p:cNvSpPr txBox="1">
            <a:spLocks/>
          </p:cNvSpPr>
          <p:nvPr/>
        </p:nvSpPr>
        <p:spPr>
          <a:xfrm>
            <a:off x="9019580" y="3365043"/>
            <a:ext cx="914399" cy="46771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200" b="1" dirty="0">
                <a:solidFill>
                  <a:srgbClr val="9F12E2"/>
                </a:solidFill>
                <a:latin typeface="+mn-ea"/>
                <a:cs typeface="NanumGothic"/>
                <a:sym typeface="Nanum Gothic"/>
              </a:rPr>
              <a:t>Model</a:t>
            </a:r>
            <a:endParaRPr lang="ko-KR" altLang="en-US" sz="1200" b="1" dirty="0">
              <a:solidFill>
                <a:srgbClr val="9F12E2"/>
              </a:solidFill>
              <a:latin typeface="+mn-ea"/>
              <a:cs typeface="NanumGothic"/>
              <a:sym typeface="Nanum Gothic"/>
            </a:endParaRPr>
          </a:p>
        </p:txBody>
      </p:sp>
      <p:sp>
        <p:nvSpPr>
          <p:cNvPr id="23" name="Google Shape;77;p16">
            <a:extLst>
              <a:ext uri="{FF2B5EF4-FFF2-40B4-BE49-F238E27FC236}">
                <a16:creationId xmlns:a16="http://schemas.microsoft.com/office/drawing/2014/main" id="{ADD35430-4EB7-F9F4-ACDA-EF665CC20907}"/>
              </a:ext>
            </a:extLst>
          </p:cNvPr>
          <p:cNvSpPr txBox="1">
            <a:spLocks/>
          </p:cNvSpPr>
          <p:nvPr/>
        </p:nvSpPr>
        <p:spPr>
          <a:xfrm>
            <a:off x="9098069" y="4935728"/>
            <a:ext cx="914399" cy="46771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200" b="1" dirty="0">
                <a:solidFill>
                  <a:srgbClr val="9F12E2"/>
                </a:solidFill>
                <a:latin typeface="+mn-ea"/>
                <a:cs typeface="NanumGothic"/>
                <a:sym typeface="Nanum Gothic"/>
              </a:rPr>
              <a:t>View</a:t>
            </a:r>
            <a:endParaRPr lang="ko-KR" altLang="en-US" sz="1200" b="1" dirty="0">
              <a:solidFill>
                <a:srgbClr val="9F12E2"/>
              </a:solidFill>
              <a:latin typeface="+mn-ea"/>
              <a:cs typeface="NanumGothic"/>
              <a:sym typeface="Nanum Gothic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AE37A7B-88F2-F0FB-353E-2F0EB3546512}"/>
              </a:ext>
            </a:extLst>
          </p:cNvPr>
          <p:cNvCxnSpPr>
            <a:cxnSpLocks/>
          </p:cNvCxnSpPr>
          <p:nvPr/>
        </p:nvCxnSpPr>
        <p:spPr>
          <a:xfrm>
            <a:off x="3756752" y="3945345"/>
            <a:ext cx="1519442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18B867B-DEEC-9743-9BD3-277AADD4CAA3}"/>
              </a:ext>
            </a:extLst>
          </p:cNvPr>
          <p:cNvCxnSpPr>
            <a:cxnSpLocks/>
          </p:cNvCxnSpPr>
          <p:nvPr/>
        </p:nvCxnSpPr>
        <p:spPr>
          <a:xfrm flipV="1">
            <a:off x="6740563" y="3013083"/>
            <a:ext cx="1967016" cy="61410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7B6BA8E-F7A8-2C89-C1DA-9BE4FDD50441}"/>
              </a:ext>
            </a:extLst>
          </p:cNvPr>
          <p:cNvCxnSpPr>
            <a:cxnSpLocks/>
          </p:cNvCxnSpPr>
          <p:nvPr/>
        </p:nvCxnSpPr>
        <p:spPr>
          <a:xfrm flipH="1">
            <a:off x="6766839" y="3246400"/>
            <a:ext cx="1940740" cy="61195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ED88DBB-6A85-A56C-85E6-59263FC40775}"/>
              </a:ext>
            </a:extLst>
          </p:cNvPr>
          <p:cNvCxnSpPr>
            <a:cxnSpLocks/>
          </p:cNvCxnSpPr>
          <p:nvPr/>
        </p:nvCxnSpPr>
        <p:spPr>
          <a:xfrm>
            <a:off x="6814980" y="4307951"/>
            <a:ext cx="1892599" cy="34274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ACF183-B162-0C6D-5DD0-453A208AAF2F}"/>
              </a:ext>
            </a:extLst>
          </p:cNvPr>
          <p:cNvCxnSpPr>
            <a:cxnSpLocks/>
          </p:cNvCxnSpPr>
          <p:nvPr/>
        </p:nvCxnSpPr>
        <p:spPr>
          <a:xfrm flipH="1">
            <a:off x="3734718" y="4877892"/>
            <a:ext cx="497286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Google Shape;77;p16">
            <a:extLst>
              <a:ext uri="{FF2B5EF4-FFF2-40B4-BE49-F238E27FC236}">
                <a16:creationId xmlns:a16="http://schemas.microsoft.com/office/drawing/2014/main" id="{D236A3A5-BAF1-74DC-CA94-F5A0E4197B44}"/>
              </a:ext>
            </a:extLst>
          </p:cNvPr>
          <p:cNvSpPr txBox="1">
            <a:spLocks/>
          </p:cNvSpPr>
          <p:nvPr/>
        </p:nvSpPr>
        <p:spPr>
          <a:xfrm>
            <a:off x="4100154" y="3491349"/>
            <a:ext cx="735095" cy="46771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Request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</p:txBody>
      </p:sp>
      <p:sp>
        <p:nvSpPr>
          <p:cNvPr id="39" name="Google Shape;77;p16">
            <a:extLst>
              <a:ext uri="{FF2B5EF4-FFF2-40B4-BE49-F238E27FC236}">
                <a16:creationId xmlns:a16="http://schemas.microsoft.com/office/drawing/2014/main" id="{633D6320-316A-065E-7D15-B063FFE3F4F0}"/>
              </a:ext>
            </a:extLst>
          </p:cNvPr>
          <p:cNvSpPr txBox="1">
            <a:spLocks/>
          </p:cNvSpPr>
          <p:nvPr/>
        </p:nvSpPr>
        <p:spPr>
          <a:xfrm>
            <a:off x="5554718" y="4906218"/>
            <a:ext cx="935420" cy="46771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Response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</p:txBody>
      </p:sp>
      <p:sp>
        <p:nvSpPr>
          <p:cNvPr id="40" name="Google Shape;77;p16">
            <a:extLst>
              <a:ext uri="{FF2B5EF4-FFF2-40B4-BE49-F238E27FC236}">
                <a16:creationId xmlns:a16="http://schemas.microsoft.com/office/drawing/2014/main" id="{A662393E-23C3-9445-0494-133BF5E149E7}"/>
              </a:ext>
            </a:extLst>
          </p:cNvPr>
          <p:cNvSpPr txBox="1">
            <a:spLocks/>
          </p:cNvSpPr>
          <p:nvPr/>
        </p:nvSpPr>
        <p:spPr>
          <a:xfrm>
            <a:off x="7724071" y="4049981"/>
            <a:ext cx="935420" cy="46771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Send Data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</p:txBody>
      </p:sp>
      <p:sp>
        <p:nvSpPr>
          <p:cNvPr id="46" name="Google Shape;77;p16">
            <a:extLst>
              <a:ext uri="{FF2B5EF4-FFF2-40B4-BE49-F238E27FC236}">
                <a16:creationId xmlns:a16="http://schemas.microsoft.com/office/drawing/2014/main" id="{EDB43B0C-2A0E-9862-5975-46263D99F2C4}"/>
              </a:ext>
            </a:extLst>
          </p:cNvPr>
          <p:cNvSpPr txBox="1">
            <a:spLocks/>
          </p:cNvSpPr>
          <p:nvPr/>
        </p:nvSpPr>
        <p:spPr>
          <a:xfrm>
            <a:off x="7480251" y="3526339"/>
            <a:ext cx="1718227" cy="46771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Response Data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</p:txBody>
      </p:sp>
      <p:sp>
        <p:nvSpPr>
          <p:cNvPr id="47" name="Google Shape;77;p16">
            <a:extLst>
              <a:ext uri="{FF2B5EF4-FFF2-40B4-BE49-F238E27FC236}">
                <a16:creationId xmlns:a16="http://schemas.microsoft.com/office/drawing/2014/main" id="{9C8C2D65-96E7-674B-42A2-5CCF5491A6D3}"/>
              </a:ext>
            </a:extLst>
          </p:cNvPr>
          <p:cNvSpPr txBox="1">
            <a:spLocks/>
          </p:cNvSpPr>
          <p:nvPr/>
        </p:nvSpPr>
        <p:spPr>
          <a:xfrm>
            <a:off x="6595877" y="2811893"/>
            <a:ext cx="1344055" cy="46771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Request Data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5230337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미디어윌 부동산 통합 플랫폼 구축…">
            <a:extLst>
              <a:ext uri="{FF2B5EF4-FFF2-40B4-BE49-F238E27FC236}">
                <a16:creationId xmlns:a16="http://schemas.microsoft.com/office/drawing/2014/main" id="{407063C0-CC0A-5DE3-62D5-222DFE2C9189}"/>
              </a:ext>
            </a:extLst>
          </p:cNvPr>
          <p:cNvSpPr txBox="1"/>
          <p:nvPr/>
        </p:nvSpPr>
        <p:spPr>
          <a:xfrm>
            <a:off x="3716005" y="1969282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1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프로젝트 소개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3" name="미디어윌 부동산 통합 플랫폼 구축…">
            <a:extLst>
              <a:ext uri="{FF2B5EF4-FFF2-40B4-BE49-F238E27FC236}">
                <a16:creationId xmlns:a16="http://schemas.microsoft.com/office/drawing/2014/main" id="{6FEE5894-F906-B7D1-CD72-F23F4C57BF85}"/>
              </a:ext>
            </a:extLst>
          </p:cNvPr>
          <p:cNvSpPr txBox="1"/>
          <p:nvPr/>
        </p:nvSpPr>
        <p:spPr>
          <a:xfrm>
            <a:off x="3716006" y="2304951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2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개발 환경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5" name="미디어윌 부동산 통합 플랫폼 구축…">
            <a:extLst>
              <a:ext uri="{FF2B5EF4-FFF2-40B4-BE49-F238E27FC236}">
                <a16:creationId xmlns:a16="http://schemas.microsoft.com/office/drawing/2014/main" id="{A88DCA1E-7FE7-59DF-65A5-F6AD3BF16C09}"/>
              </a:ext>
            </a:extLst>
          </p:cNvPr>
          <p:cNvSpPr txBox="1"/>
          <p:nvPr/>
        </p:nvSpPr>
        <p:spPr>
          <a:xfrm>
            <a:off x="3716005" y="2640620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3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사용자 시나리오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6" name="미디어윌 부동산 통합 플랫폼 구축…">
            <a:extLst>
              <a:ext uri="{FF2B5EF4-FFF2-40B4-BE49-F238E27FC236}">
                <a16:creationId xmlns:a16="http://schemas.microsoft.com/office/drawing/2014/main" id="{3F2CBF45-C275-5E62-0780-550575BDEC02}"/>
              </a:ext>
            </a:extLst>
          </p:cNvPr>
          <p:cNvSpPr txBox="1"/>
          <p:nvPr/>
        </p:nvSpPr>
        <p:spPr>
          <a:xfrm>
            <a:off x="3719814" y="2976289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4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코드 컨벤션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7" name="미디어윌 부동산 통합 플랫폼 구축…">
            <a:extLst>
              <a:ext uri="{FF2B5EF4-FFF2-40B4-BE49-F238E27FC236}">
                <a16:creationId xmlns:a16="http://schemas.microsoft.com/office/drawing/2014/main" id="{0A15A778-4A42-EAF8-2EA6-55B81F3DCDE9}"/>
              </a:ext>
            </a:extLst>
          </p:cNvPr>
          <p:cNvSpPr txBox="1"/>
          <p:nvPr/>
        </p:nvSpPr>
        <p:spPr>
          <a:xfrm>
            <a:off x="3719815" y="3311958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5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프로젝트 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아키텍쳐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8" name="미디어윌 부동산 통합 플랫폼 구축…">
            <a:extLst>
              <a:ext uri="{FF2B5EF4-FFF2-40B4-BE49-F238E27FC236}">
                <a16:creationId xmlns:a16="http://schemas.microsoft.com/office/drawing/2014/main" id="{3E94CA30-9C41-B7E2-D555-0530FA45DBDE}"/>
              </a:ext>
            </a:extLst>
          </p:cNvPr>
          <p:cNvSpPr txBox="1"/>
          <p:nvPr/>
        </p:nvSpPr>
        <p:spPr>
          <a:xfrm>
            <a:off x="3719814" y="3639364"/>
            <a:ext cx="4014437" cy="435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6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 핵심 기능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9" name="미디어윌 부동산 통합 플랫폼 구축…">
            <a:extLst>
              <a:ext uri="{FF2B5EF4-FFF2-40B4-BE49-F238E27FC236}">
                <a16:creationId xmlns:a16="http://schemas.microsoft.com/office/drawing/2014/main" id="{2BE59D1C-B5B1-51CE-11D2-09EC3098D5A4}"/>
              </a:ext>
            </a:extLst>
          </p:cNvPr>
          <p:cNvSpPr txBox="1"/>
          <p:nvPr/>
        </p:nvSpPr>
        <p:spPr>
          <a:xfrm>
            <a:off x="3716004" y="4064602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7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테이블 설계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10" name="미디어윌 부동산 통합 플랫폼 구축…">
            <a:extLst>
              <a:ext uri="{FF2B5EF4-FFF2-40B4-BE49-F238E27FC236}">
                <a16:creationId xmlns:a16="http://schemas.microsoft.com/office/drawing/2014/main" id="{C7FEEC1A-9605-1DEB-8C98-7D285698646F}"/>
              </a:ext>
            </a:extLst>
          </p:cNvPr>
          <p:cNvSpPr txBox="1"/>
          <p:nvPr/>
        </p:nvSpPr>
        <p:spPr>
          <a:xfrm>
            <a:off x="3716005" y="4407221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8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협업 전략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11" name="미디어윌 부동산 통합 플랫폼 구축…">
            <a:extLst>
              <a:ext uri="{FF2B5EF4-FFF2-40B4-BE49-F238E27FC236}">
                <a16:creationId xmlns:a16="http://schemas.microsoft.com/office/drawing/2014/main" id="{274001D1-88EC-A15D-7C9B-1616C4B0E81B}"/>
              </a:ext>
            </a:extLst>
          </p:cNvPr>
          <p:cNvSpPr txBox="1"/>
          <p:nvPr/>
        </p:nvSpPr>
        <p:spPr>
          <a:xfrm>
            <a:off x="3716004" y="4735940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9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후기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4395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9820F3-7938-4A96-16A7-8896235AE583}"/>
              </a:ext>
            </a:extLst>
          </p:cNvPr>
          <p:cNvSpPr/>
          <p:nvPr/>
        </p:nvSpPr>
        <p:spPr>
          <a:xfrm>
            <a:off x="336000" y="260688"/>
            <a:ext cx="1152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180000" bIns="36000" rtlCol="0" anchor="ctr"/>
          <a:lstStyle/>
          <a:p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6.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핵심 기능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 (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개인회원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Google Shape;77;p16">
            <a:extLst>
              <a:ext uri="{FF2B5EF4-FFF2-40B4-BE49-F238E27FC236}">
                <a16:creationId xmlns:a16="http://schemas.microsoft.com/office/drawing/2014/main" id="{2B76F3A4-A91C-96C2-1D14-85E04B5882A2}"/>
              </a:ext>
            </a:extLst>
          </p:cNvPr>
          <p:cNvSpPr txBox="1">
            <a:spLocks/>
          </p:cNvSpPr>
          <p:nvPr/>
        </p:nvSpPr>
        <p:spPr>
          <a:xfrm>
            <a:off x="491169" y="816338"/>
            <a:ext cx="8179105" cy="89127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1.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필터를 통한 채용공고 검색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기술과 지역을 선택 후 검색하게 되면 필터가 되어 채용공고 리스트가 변경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771719-5128-0B20-7DAA-924AE7E53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0274" y="3342736"/>
            <a:ext cx="2654300" cy="838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7C1692-A5C7-49F2-5327-CB8908A9A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0274" y="4443015"/>
            <a:ext cx="3200400" cy="876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9A778A3-2D81-67B8-C4A3-B586AEF00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169" y="1707616"/>
            <a:ext cx="7772400" cy="4963615"/>
          </a:xfrm>
          <a:prstGeom prst="rect">
            <a:avLst/>
          </a:prstGeom>
        </p:spPr>
      </p:pic>
      <p:cxnSp>
        <p:nvCxnSpPr>
          <p:cNvPr id="4" name="꺾인 연결선[E] 3">
            <a:extLst>
              <a:ext uri="{FF2B5EF4-FFF2-40B4-BE49-F238E27FC236}">
                <a16:creationId xmlns:a16="http://schemas.microsoft.com/office/drawing/2014/main" id="{B0FC7F51-0387-7127-5D38-6A6726F4C71B}"/>
              </a:ext>
            </a:extLst>
          </p:cNvPr>
          <p:cNvCxnSpPr>
            <a:cxnSpLocks/>
          </p:cNvCxnSpPr>
          <p:nvPr/>
        </p:nvCxnSpPr>
        <p:spPr>
          <a:xfrm>
            <a:off x="1834878" y="3054421"/>
            <a:ext cx="6516583" cy="910593"/>
          </a:xfrm>
          <a:prstGeom prst="bentConnector3">
            <a:avLst>
              <a:gd name="adj1" fmla="val -38"/>
            </a:avLst>
          </a:prstGeom>
          <a:ln>
            <a:solidFill>
              <a:srgbClr val="9F12E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14294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9820F3-7938-4A96-16A7-8896235AE583}"/>
              </a:ext>
            </a:extLst>
          </p:cNvPr>
          <p:cNvSpPr/>
          <p:nvPr/>
        </p:nvSpPr>
        <p:spPr>
          <a:xfrm>
            <a:off x="336000" y="260688"/>
            <a:ext cx="1152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180000" bIns="36000" rtlCol="0" anchor="ctr"/>
          <a:lstStyle/>
          <a:p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6.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핵심 기능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 (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개인회원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Google Shape;77;p16">
            <a:extLst>
              <a:ext uri="{FF2B5EF4-FFF2-40B4-BE49-F238E27FC236}">
                <a16:creationId xmlns:a16="http://schemas.microsoft.com/office/drawing/2014/main" id="{2B76F3A4-A91C-96C2-1D14-85E04B5882A2}"/>
              </a:ext>
            </a:extLst>
          </p:cNvPr>
          <p:cNvSpPr txBox="1">
            <a:spLocks/>
          </p:cNvSpPr>
          <p:nvPr/>
        </p:nvSpPr>
        <p:spPr>
          <a:xfrm>
            <a:off x="491169" y="816338"/>
            <a:ext cx="8179105" cy="89127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2.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지원한 채용공고의 경우 채용공고내에서 확인 가능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지원한 채용공고의 경우 내가 지원한 채용공고인지 확인이 가능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DB694E-5FD7-C8AC-BC47-773090DEE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084" y="1397553"/>
            <a:ext cx="6514381" cy="26380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BB8350D-273A-E92A-0EBD-D500150EB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3083" y="4239680"/>
            <a:ext cx="6514381" cy="26183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59CBB81-6FAF-601E-2BC7-0BD0FBC0C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230799"/>
            <a:ext cx="5213721" cy="3183873"/>
          </a:xfrm>
          <a:prstGeom prst="rect">
            <a:avLst/>
          </a:prstGeom>
        </p:spPr>
      </p:pic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6C643F6C-2F0C-E531-22E0-CFEE56089AD3}"/>
              </a:ext>
            </a:extLst>
          </p:cNvPr>
          <p:cNvCxnSpPr>
            <a:cxnSpLocks/>
          </p:cNvCxnSpPr>
          <p:nvPr/>
        </p:nvCxnSpPr>
        <p:spPr>
          <a:xfrm flipV="1">
            <a:off x="4835935" y="2153267"/>
            <a:ext cx="4998178" cy="1542996"/>
          </a:xfrm>
          <a:prstGeom prst="bentConnector3">
            <a:avLst>
              <a:gd name="adj1" fmla="val 13065"/>
            </a:avLst>
          </a:prstGeom>
          <a:ln>
            <a:solidFill>
              <a:srgbClr val="9F12E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[E] 9">
            <a:extLst>
              <a:ext uri="{FF2B5EF4-FFF2-40B4-BE49-F238E27FC236}">
                <a16:creationId xmlns:a16="http://schemas.microsoft.com/office/drawing/2014/main" id="{6858759B-5D54-7698-9D0F-3FC247661F76}"/>
              </a:ext>
            </a:extLst>
          </p:cNvPr>
          <p:cNvCxnSpPr>
            <a:cxnSpLocks/>
          </p:cNvCxnSpPr>
          <p:nvPr/>
        </p:nvCxnSpPr>
        <p:spPr>
          <a:xfrm>
            <a:off x="2336846" y="3933235"/>
            <a:ext cx="7497267" cy="1042151"/>
          </a:xfrm>
          <a:prstGeom prst="bentConnector3">
            <a:avLst>
              <a:gd name="adj1" fmla="val -51"/>
            </a:avLst>
          </a:prstGeom>
          <a:ln>
            <a:solidFill>
              <a:srgbClr val="9F12E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7108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9820F3-7938-4A96-16A7-8896235AE583}"/>
              </a:ext>
            </a:extLst>
          </p:cNvPr>
          <p:cNvSpPr/>
          <p:nvPr/>
        </p:nvSpPr>
        <p:spPr>
          <a:xfrm>
            <a:off x="336000" y="260688"/>
            <a:ext cx="1152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180000" bIns="36000" rtlCol="0" anchor="ctr"/>
          <a:lstStyle/>
          <a:p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6.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핵심 기능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 (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개인회원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Google Shape;77;p16">
            <a:extLst>
              <a:ext uri="{FF2B5EF4-FFF2-40B4-BE49-F238E27FC236}">
                <a16:creationId xmlns:a16="http://schemas.microsoft.com/office/drawing/2014/main" id="{2B76F3A4-A91C-96C2-1D14-85E04B5882A2}"/>
              </a:ext>
            </a:extLst>
          </p:cNvPr>
          <p:cNvSpPr txBox="1">
            <a:spLocks/>
          </p:cNvSpPr>
          <p:nvPr/>
        </p:nvSpPr>
        <p:spPr>
          <a:xfrm>
            <a:off x="491169" y="816338"/>
            <a:ext cx="8179105" cy="89127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3.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지원현황에서 합격여부 체크 가능 및 합격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/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불합격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/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미정 상태 확인 가능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지원한 채용공고에서 합격 여부를 체크 가능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지금까지 지원한 채용공고에서 합격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,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불합격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,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미정의 개수 파악 가능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A198AF5-6CB3-6B6B-35DF-E5B40C75E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12743"/>
            <a:ext cx="7949045" cy="5045258"/>
          </a:xfrm>
          <a:prstGeom prst="rect">
            <a:avLst/>
          </a:prstGeom>
        </p:spPr>
      </p:pic>
      <p:cxnSp>
        <p:nvCxnSpPr>
          <p:cNvPr id="4" name="꺾인 연결선[E] 3">
            <a:extLst>
              <a:ext uri="{FF2B5EF4-FFF2-40B4-BE49-F238E27FC236}">
                <a16:creationId xmlns:a16="http://schemas.microsoft.com/office/drawing/2014/main" id="{D1715BF7-E28D-B37A-177A-A16AC9D079AF}"/>
              </a:ext>
            </a:extLst>
          </p:cNvPr>
          <p:cNvCxnSpPr>
            <a:cxnSpLocks/>
          </p:cNvCxnSpPr>
          <p:nvPr/>
        </p:nvCxnSpPr>
        <p:spPr>
          <a:xfrm flipV="1">
            <a:off x="6442399" y="2494983"/>
            <a:ext cx="2259046" cy="1443404"/>
          </a:xfrm>
          <a:prstGeom prst="bentConnector3">
            <a:avLst>
              <a:gd name="adj1" fmla="val 100137"/>
            </a:avLst>
          </a:prstGeom>
          <a:ln>
            <a:solidFill>
              <a:srgbClr val="9F12E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35084F05-E4C0-E4AA-3D39-86734C4E1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791" y="1200672"/>
            <a:ext cx="5061040" cy="99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4234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9820F3-7938-4A96-16A7-8896235AE583}"/>
              </a:ext>
            </a:extLst>
          </p:cNvPr>
          <p:cNvSpPr/>
          <p:nvPr/>
        </p:nvSpPr>
        <p:spPr>
          <a:xfrm>
            <a:off x="336000" y="260688"/>
            <a:ext cx="1152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180000" bIns="36000" rtlCol="0" anchor="ctr"/>
          <a:lstStyle/>
          <a:p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6.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핵심 기능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 (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개인회원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Google Shape;77;p16">
            <a:extLst>
              <a:ext uri="{FF2B5EF4-FFF2-40B4-BE49-F238E27FC236}">
                <a16:creationId xmlns:a16="http://schemas.microsoft.com/office/drawing/2014/main" id="{2B76F3A4-A91C-96C2-1D14-85E04B5882A2}"/>
              </a:ext>
            </a:extLst>
          </p:cNvPr>
          <p:cNvSpPr txBox="1">
            <a:spLocks/>
          </p:cNvSpPr>
          <p:nvPr/>
        </p:nvSpPr>
        <p:spPr>
          <a:xfrm>
            <a:off x="491169" y="816338"/>
            <a:ext cx="8179105" cy="89127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4.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관심기업 북마크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기업 상세보기 화면에서 북마크 할 경우 관심기업 페이지에서 확인 가능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1CD1DC-593E-47DC-B3FF-8B707D796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7627"/>
            <a:ext cx="7192492" cy="506037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1689DB-6FFA-4AB2-2388-978AD079F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890" y="2317173"/>
            <a:ext cx="4613145" cy="3637678"/>
          </a:xfrm>
          <a:prstGeom prst="rect">
            <a:avLst/>
          </a:prstGeom>
        </p:spPr>
      </p:pic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917CCAC1-A6A7-81DC-F415-8454EAA3D7DC}"/>
              </a:ext>
            </a:extLst>
          </p:cNvPr>
          <p:cNvCxnSpPr>
            <a:cxnSpLocks/>
          </p:cNvCxnSpPr>
          <p:nvPr/>
        </p:nvCxnSpPr>
        <p:spPr>
          <a:xfrm>
            <a:off x="5476009" y="2691245"/>
            <a:ext cx="4215453" cy="2369128"/>
          </a:xfrm>
          <a:prstGeom prst="bentConnector3">
            <a:avLst>
              <a:gd name="adj1" fmla="val 26090"/>
            </a:avLst>
          </a:prstGeom>
          <a:ln>
            <a:solidFill>
              <a:srgbClr val="9F12E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104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9820F3-7938-4A96-16A7-8896235AE583}"/>
              </a:ext>
            </a:extLst>
          </p:cNvPr>
          <p:cNvSpPr/>
          <p:nvPr/>
        </p:nvSpPr>
        <p:spPr>
          <a:xfrm>
            <a:off x="336000" y="260688"/>
            <a:ext cx="1152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180000" bIns="36000" rtlCol="0" anchor="ctr"/>
          <a:lstStyle/>
          <a:p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1.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프로젝트 소개</a:t>
            </a:r>
          </a:p>
        </p:txBody>
      </p:sp>
      <p:pic>
        <p:nvPicPr>
          <p:cNvPr id="5" name="그림 4" descr="그래픽, 폰트, 그래픽 디자인, 다채로움이(가) 표시된 사진&#10;&#10;자동 생성된 설명">
            <a:extLst>
              <a:ext uri="{FF2B5EF4-FFF2-40B4-BE49-F238E27FC236}">
                <a16:creationId xmlns:a16="http://schemas.microsoft.com/office/drawing/2014/main" id="{1AEB2BF3-12F6-835A-E8C6-7CF913C48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442" y="2846936"/>
            <a:ext cx="1802712" cy="728189"/>
          </a:xfrm>
          <a:prstGeom prst="rect">
            <a:avLst/>
          </a:prstGeom>
        </p:spPr>
      </p:pic>
      <p:sp>
        <p:nvSpPr>
          <p:cNvPr id="3" name="미디어윌 부동산 통합 플랫폼 구축…">
            <a:extLst>
              <a:ext uri="{FF2B5EF4-FFF2-40B4-BE49-F238E27FC236}">
                <a16:creationId xmlns:a16="http://schemas.microsoft.com/office/drawing/2014/main" id="{591FBFA4-A890-9705-7E92-05C24C85420C}"/>
              </a:ext>
            </a:extLst>
          </p:cNvPr>
          <p:cNvSpPr txBox="1"/>
          <p:nvPr/>
        </p:nvSpPr>
        <p:spPr>
          <a:xfrm>
            <a:off x="3803136" y="3659925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사람과 기업을 연결하다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6389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9820F3-7938-4A96-16A7-8896235AE583}"/>
              </a:ext>
            </a:extLst>
          </p:cNvPr>
          <p:cNvSpPr/>
          <p:nvPr/>
        </p:nvSpPr>
        <p:spPr>
          <a:xfrm>
            <a:off x="336000" y="260688"/>
            <a:ext cx="1152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180000" bIns="36000" rtlCol="0" anchor="ctr"/>
          <a:lstStyle/>
          <a:p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6.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핵심 기능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 (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개인회원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Google Shape;77;p16">
            <a:extLst>
              <a:ext uri="{FF2B5EF4-FFF2-40B4-BE49-F238E27FC236}">
                <a16:creationId xmlns:a16="http://schemas.microsoft.com/office/drawing/2014/main" id="{2B76F3A4-A91C-96C2-1D14-85E04B5882A2}"/>
              </a:ext>
            </a:extLst>
          </p:cNvPr>
          <p:cNvSpPr txBox="1">
            <a:spLocks/>
          </p:cNvSpPr>
          <p:nvPr/>
        </p:nvSpPr>
        <p:spPr>
          <a:xfrm>
            <a:off x="491169" y="816338"/>
            <a:ext cx="8179105" cy="89127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5.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기술스택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매칭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스킬을 선택할 경우 해당 스킬을 선택한 기업과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매칭기능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3795AF-C2E2-36C0-A1BF-7ECE215F1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69" y="1707616"/>
            <a:ext cx="4982071" cy="5150384"/>
          </a:xfrm>
          <a:prstGeom prst="rect">
            <a:avLst/>
          </a:prstGeom>
        </p:spPr>
      </p:pic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FF78EDE7-2748-E85A-08FD-6BC79E66D2D7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72395" y="3395949"/>
            <a:ext cx="716097" cy="341523"/>
          </a:xfrm>
          <a:prstGeom prst="bentConnector3">
            <a:avLst>
              <a:gd name="adj1" fmla="val -769"/>
            </a:avLst>
          </a:prstGeom>
          <a:ln>
            <a:solidFill>
              <a:srgbClr val="9F12E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5E12D3B-D219-A385-0760-ACDECD83C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957" y="1855892"/>
            <a:ext cx="5861688" cy="4853832"/>
          </a:xfrm>
          <a:prstGeom prst="rect">
            <a:avLst/>
          </a:prstGeom>
        </p:spPr>
      </p:pic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3C0B5C6A-8471-0738-1CFD-7E036311058D}"/>
              </a:ext>
            </a:extLst>
          </p:cNvPr>
          <p:cNvCxnSpPr>
            <a:cxnSpLocks/>
          </p:cNvCxnSpPr>
          <p:nvPr/>
        </p:nvCxnSpPr>
        <p:spPr>
          <a:xfrm rot="16200000" flipH="1">
            <a:off x="9036672" y="4180363"/>
            <a:ext cx="1835026" cy="756266"/>
          </a:xfrm>
          <a:prstGeom prst="bentConnector3">
            <a:avLst>
              <a:gd name="adj1" fmla="val 170"/>
            </a:avLst>
          </a:prstGeom>
          <a:ln>
            <a:solidFill>
              <a:srgbClr val="9F12E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3344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9820F3-7938-4A96-16A7-8896235AE583}"/>
              </a:ext>
            </a:extLst>
          </p:cNvPr>
          <p:cNvSpPr/>
          <p:nvPr/>
        </p:nvSpPr>
        <p:spPr>
          <a:xfrm>
            <a:off x="336000" y="260688"/>
            <a:ext cx="1152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180000" bIns="36000" rtlCol="0" anchor="ctr"/>
          <a:lstStyle/>
          <a:p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6.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핵심 기능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 (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기업회원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Google Shape;77;p16">
            <a:extLst>
              <a:ext uri="{FF2B5EF4-FFF2-40B4-BE49-F238E27FC236}">
                <a16:creationId xmlns:a16="http://schemas.microsoft.com/office/drawing/2014/main" id="{2B76F3A4-A91C-96C2-1D14-85E04B5882A2}"/>
              </a:ext>
            </a:extLst>
          </p:cNvPr>
          <p:cNvSpPr txBox="1">
            <a:spLocks/>
          </p:cNvSpPr>
          <p:nvPr/>
        </p:nvSpPr>
        <p:spPr>
          <a:xfrm>
            <a:off x="491169" y="816338"/>
            <a:ext cx="8179105" cy="89127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1.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채용공고 현황에서 진행중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,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종료된 공고 확인 가능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전체 채용공고 리스트를 확인 가능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진행중인 공고와 종료된 공고의 개수를 파악 가능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462C0C-9500-1B57-2142-3BB3D3FDF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76922"/>
            <a:ext cx="7772400" cy="3728224"/>
          </a:xfrm>
          <a:prstGeom prst="rect">
            <a:avLst/>
          </a:prstGeom>
        </p:spPr>
      </p:pic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C3D6B316-B006-F22C-5869-9EB6BD8B2FDD}"/>
              </a:ext>
            </a:extLst>
          </p:cNvPr>
          <p:cNvCxnSpPr>
            <a:cxnSpLocks/>
          </p:cNvCxnSpPr>
          <p:nvPr/>
        </p:nvCxnSpPr>
        <p:spPr>
          <a:xfrm flipV="1">
            <a:off x="6893055" y="2133790"/>
            <a:ext cx="1975355" cy="1804504"/>
          </a:xfrm>
          <a:prstGeom prst="bentConnector3">
            <a:avLst>
              <a:gd name="adj1" fmla="val 100221"/>
            </a:avLst>
          </a:prstGeom>
          <a:ln>
            <a:solidFill>
              <a:srgbClr val="9F12E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04C40848-59A2-842C-E670-503219F45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44659"/>
            <a:ext cx="4683254" cy="91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112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9820F3-7938-4A96-16A7-8896235AE583}"/>
              </a:ext>
            </a:extLst>
          </p:cNvPr>
          <p:cNvSpPr/>
          <p:nvPr/>
        </p:nvSpPr>
        <p:spPr>
          <a:xfrm>
            <a:off x="336000" y="260688"/>
            <a:ext cx="1152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180000" bIns="36000" rtlCol="0" anchor="ctr"/>
          <a:lstStyle/>
          <a:p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6.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핵심 기능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 (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기업회원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Google Shape;77;p16">
            <a:extLst>
              <a:ext uri="{FF2B5EF4-FFF2-40B4-BE49-F238E27FC236}">
                <a16:creationId xmlns:a16="http://schemas.microsoft.com/office/drawing/2014/main" id="{2B76F3A4-A91C-96C2-1D14-85E04B5882A2}"/>
              </a:ext>
            </a:extLst>
          </p:cNvPr>
          <p:cNvSpPr txBox="1">
            <a:spLocks/>
          </p:cNvSpPr>
          <p:nvPr/>
        </p:nvSpPr>
        <p:spPr>
          <a:xfrm>
            <a:off x="491169" y="816338"/>
            <a:ext cx="8179105" cy="89127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2. </a:t>
            </a:r>
            <a:r>
              <a:rPr lang="ko-KR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채용공고에 지원한 이력서의 합격</a:t>
            </a:r>
            <a:r>
              <a:rPr lang="en-US" altLang="ko-KR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/</a:t>
            </a:r>
            <a:r>
              <a:rPr lang="ko-KR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불합격</a:t>
            </a:r>
            <a:r>
              <a:rPr lang="en-US" altLang="ko-KR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/</a:t>
            </a:r>
            <a:r>
              <a:rPr lang="ko-KR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미정 개수 확인 가능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채용공고에 지원한 이력서 리스트를 확인 가능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합격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/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불합격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/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미정 이력서 개수를 파악 가능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A1E6F6-8A86-5B0D-8E5F-F58CE7928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250" y="855033"/>
            <a:ext cx="4571643" cy="13267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E4BBDE6-CE52-6745-A859-3D6A02973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169" y="2181819"/>
            <a:ext cx="7772400" cy="4676181"/>
          </a:xfrm>
          <a:prstGeom prst="rect">
            <a:avLst/>
          </a:prstGeom>
        </p:spPr>
      </p:pic>
      <p:cxnSp>
        <p:nvCxnSpPr>
          <p:cNvPr id="4" name="꺾인 연결선[E] 3">
            <a:extLst>
              <a:ext uri="{FF2B5EF4-FFF2-40B4-BE49-F238E27FC236}">
                <a16:creationId xmlns:a16="http://schemas.microsoft.com/office/drawing/2014/main" id="{89E281C7-93D3-2BA4-1B0F-395FC75E7F6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407212" y="2433605"/>
            <a:ext cx="1738923" cy="1485278"/>
          </a:xfrm>
          <a:prstGeom prst="bentConnector3">
            <a:avLst>
              <a:gd name="adj1" fmla="val -194"/>
            </a:avLst>
          </a:prstGeom>
          <a:ln>
            <a:solidFill>
              <a:srgbClr val="9F12E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1842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9820F3-7938-4A96-16A7-8896235AE583}"/>
              </a:ext>
            </a:extLst>
          </p:cNvPr>
          <p:cNvSpPr/>
          <p:nvPr/>
        </p:nvSpPr>
        <p:spPr>
          <a:xfrm>
            <a:off x="336000" y="260688"/>
            <a:ext cx="1152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180000" bIns="36000" rtlCol="0" anchor="ctr"/>
          <a:lstStyle/>
          <a:p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6.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핵심 기능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 (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기업회원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Google Shape;77;p16">
            <a:extLst>
              <a:ext uri="{FF2B5EF4-FFF2-40B4-BE49-F238E27FC236}">
                <a16:creationId xmlns:a16="http://schemas.microsoft.com/office/drawing/2014/main" id="{2B76F3A4-A91C-96C2-1D14-85E04B5882A2}"/>
              </a:ext>
            </a:extLst>
          </p:cNvPr>
          <p:cNvSpPr txBox="1">
            <a:spLocks/>
          </p:cNvSpPr>
          <p:nvPr/>
        </p:nvSpPr>
        <p:spPr>
          <a:xfrm>
            <a:off x="491169" y="816338"/>
            <a:ext cx="8179105" cy="89127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3.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채용공고에 지원한 이력서의 합격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/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불합격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/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미정 선택 가능 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채용공고에 지원한 이력서를 확인 후 합격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,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불합격 여부 선택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1F249D-9E29-7193-D928-84C66FD5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715" y="1838699"/>
            <a:ext cx="3868116" cy="7430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07F25B-590C-E5FB-0235-626741F7C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888673"/>
            <a:ext cx="8766183" cy="3969327"/>
          </a:xfrm>
          <a:prstGeom prst="rect">
            <a:avLst/>
          </a:prstGeom>
        </p:spPr>
      </p:pic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2018E10E-E7BB-9BB3-B82E-95258620C915}"/>
              </a:ext>
            </a:extLst>
          </p:cNvPr>
          <p:cNvCxnSpPr>
            <a:cxnSpLocks/>
          </p:cNvCxnSpPr>
          <p:nvPr/>
        </p:nvCxnSpPr>
        <p:spPr>
          <a:xfrm flipV="1">
            <a:off x="4509655" y="2274780"/>
            <a:ext cx="3040957" cy="1923147"/>
          </a:xfrm>
          <a:prstGeom prst="bentConnector3">
            <a:avLst>
              <a:gd name="adj1" fmla="val 50000"/>
            </a:avLst>
          </a:prstGeom>
          <a:ln>
            <a:solidFill>
              <a:srgbClr val="9F12E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0740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9820F3-7938-4A96-16A7-8896235AE583}"/>
              </a:ext>
            </a:extLst>
          </p:cNvPr>
          <p:cNvSpPr/>
          <p:nvPr/>
        </p:nvSpPr>
        <p:spPr>
          <a:xfrm>
            <a:off x="336000" y="260688"/>
            <a:ext cx="1152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180000" bIns="36000" rtlCol="0" anchor="ctr"/>
          <a:lstStyle/>
          <a:p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6.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핵심 기능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 (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기업회원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Google Shape;77;p16">
            <a:extLst>
              <a:ext uri="{FF2B5EF4-FFF2-40B4-BE49-F238E27FC236}">
                <a16:creationId xmlns:a16="http://schemas.microsoft.com/office/drawing/2014/main" id="{53619B27-0647-2CC4-C9F2-F1A37E27E4D5}"/>
              </a:ext>
            </a:extLst>
          </p:cNvPr>
          <p:cNvSpPr txBox="1">
            <a:spLocks/>
          </p:cNvSpPr>
          <p:nvPr/>
        </p:nvSpPr>
        <p:spPr>
          <a:xfrm>
            <a:off x="491169" y="816338"/>
            <a:ext cx="8179105" cy="89127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4.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관심구직자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북마크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구직자 상세보기 화면에서 북마크 할 경우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관심구직자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페이지에서 확인 가능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CCB3FB-4253-D517-C205-FAF50C341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6876"/>
            <a:ext cx="7090076" cy="43904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0FE5D2-B0A6-4D59-FA98-42CC3A3AF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033" y="2888673"/>
            <a:ext cx="4379225" cy="3507227"/>
          </a:xfrm>
          <a:prstGeom prst="rect">
            <a:avLst/>
          </a:prstGeom>
        </p:spPr>
      </p:pic>
      <p:cxnSp>
        <p:nvCxnSpPr>
          <p:cNvPr id="5" name="꺾인 연결선[E] 4">
            <a:extLst>
              <a:ext uri="{FF2B5EF4-FFF2-40B4-BE49-F238E27FC236}">
                <a16:creationId xmlns:a16="http://schemas.microsoft.com/office/drawing/2014/main" id="{51ECD86C-18E1-ACBD-669B-CB232CD50688}"/>
              </a:ext>
            </a:extLst>
          </p:cNvPr>
          <p:cNvCxnSpPr>
            <a:cxnSpLocks/>
          </p:cNvCxnSpPr>
          <p:nvPr/>
        </p:nvCxnSpPr>
        <p:spPr>
          <a:xfrm>
            <a:off x="5496792" y="3117272"/>
            <a:ext cx="2358735" cy="2327564"/>
          </a:xfrm>
          <a:prstGeom prst="bentConnector3">
            <a:avLst>
              <a:gd name="adj1" fmla="val 50000"/>
            </a:avLst>
          </a:prstGeom>
          <a:ln>
            <a:solidFill>
              <a:srgbClr val="9F12E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7098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9820F3-7938-4A96-16A7-8896235AE583}"/>
              </a:ext>
            </a:extLst>
          </p:cNvPr>
          <p:cNvSpPr/>
          <p:nvPr/>
        </p:nvSpPr>
        <p:spPr>
          <a:xfrm>
            <a:off x="336000" y="260688"/>
            <a:ext cx="1152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180000" bIns="36000" rtlCol="0" anchor="ctr"/>
          <a:lstStyle/>
          <a:p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6.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핵심 기능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 (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기업회원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Google Shape;77;p16">
            <a:extLst>
              <a:ext uri="{FF2B5EF4-FFF2-40B4-BE49-F238E27FC236}">
                <a16:creationId xmlns:a16="http://schemas.microsoft.com/office/drawing/2014/main" id="{B2A4F885-C828-FEE4-1D5B-CC87D54C09B1}"/>
              </a:ext>
            </a:extLst>
          </p:cNvPr>
          <p:cNvSpPr txBox="1">
            <a:spLocks/>
          </p:cNvSpPr>
          <p:nvPr/>
        </p:nvSpPr>
        <p:spPr>
          <a:xfrm>
            <a:off x="491169" y="816338"/>
            <a:ext cx="8179105" cy="89127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5.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기술스택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매칭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스킬을 선택할 경우 해당 스킬을 선택한 구직자와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매칭기능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47E335-BA13-8792-62FE-766A3FC19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644" y="1707615"/>
            <a:ext cx="5097356" cy="5150384"/>
          </a:xfrm>
          <a:prstGeom prst="rect">
            <a:avLst/>
          </a:prstGeom>
        </p:spPr>
      </p:pic>
      <p:cxnSp>
        <p:nvCxnSpPr>
          <p:cNvPr id="15" name="꺾인 연결선[E] 14">
            <a:extLst>
              <a:ext uri="{FF2B5EF4-FFF2-40B4-BE49-F238E27FC236}">
                <a16:creationId xmlns:a16="http://schemas.microsoft.com/office/drawing/2014/main" id="{270493C1-FF8F-B817-5DD0-CE389AA2864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705775" y="3375167"/>
            <a:ext cx="716097" cy="341523"/>
          </a:xfrm>
          <a:prstGeom prst="bentConnector3">
            <a:avLst>
              <a:gd name="adj1" fmla="val -769"/>
            </a:avLst>
          </a:prstGeom>
          <a:ln>
            <a:solidFill>
              <a:srgbClr val="9F12E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DDB3184-304F-4B8B-2767-E5BF1181C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708" y="1690300"/>
            <a:ext cx="4839906" cy="5097417"/>
          </a:xfrm>
          <a:prstGeom prst="rect">
            <a:avLst/>
          </a:prstGeom>
        </p:spPr>
      </p:pic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AC2CC1C5-C3D8-457F-15F4-92AAF38F895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944775" y="3360808"/>
            <a:ext cx="716097" cy="341523"/>
          </a:xfrm>
          <a:prstGeom prst="bentConnector3">
            <a:avLst>
              <a:gd name="adj1" fmla="val -769"/>
            </a:avLst>
          </a:prstGeom>
          <a:ln>
            <a:solidFill>
              <a:srgbClr val="9F12E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4546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미디어윌 부동산 통합 플랫폼 구축…">
            <a:extLst>
              <a:ext uri="{FF2B5EF4-FFF2-40B4-BE49-F238E27FC236}">
                <a16:creationId xmlns:a16="http://schemas.microsoft.com/office/drawing/2014/main" id="{407063C0-CC0A-5DE3-62D5-222DFE2C9189}"/>
              </a:ext>
            </a:extLst>
          </p:cNvPr>
          <p:cNvSpPr txBox="1"/>
          <p:nvPr/>
        </p:nvSpPr>
        <p:spPr>
          <a:xfrm>
            <a:off x="3716005" y="1969282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1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프로젝트 소개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3" name="미디어윌 부동산 통합 플랫폼 구축…">
            <a:extLst>
              <a:ext uri="{FF2B5EF4-FFF2-40B4-BE49-F238E27FC236}">
                <a16:creationId xmlns:a16="http://schemas.microsoft.com/office/drawing/2014/main" id="{6FEE5894-F906-B7D1-CD72-F23F4C57BF85}"/>
              </a:ext>
            </a:extLst>
          </p:cNvPr>
          <p:cNvSpPr txBox="1"/>
          <p:nvPr/>
        </p:nvSpPr>
        <p:spPr>
          <a:xfrm>
            <a:off x="3716006" y="2304951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2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개발 환경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5" name="미디어윌 부동산 통합 플랫폼 구축…">
            <a:extLst>
              <a:ext uri="{FF2B5EF4-FFF2-40B4-BE49-F238E27FC236}">
                <a16:creationId xmlns:a16="http://schemas.microsoft.com/office/drawing/2014/main" id="{A88DCA1E-7FE7-59DF-65A5-F6AD3BF16C09}"/>
              </a:ext>
            </a:extLst>
          </p:cNvPr>
          <p:cNvSpPr txBox="1"/>
          <p:nvPr/>
        </p:nvSpPr>
        <p:spPr>
          <a:xfrm>
            <a:off x="3716005" y="2640620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3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사용자 시나리오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6" name="미디어윌 부동산 통합 플랫폼 구축…">
            <a:extLst>
              <a:ext uri="{FF2B5EF4-FFF2-40B4-BE49-F238E27FC236}">
                <a16:creationId xmlns:a16="http://schemas.microsoft.com/office/drawing/2014/main" id="{3F2CBF45-C275-5E62-0780-550575BDEC02}"/>
              </a:ext>
            </a:extLst>
          </p:cNvPr>
          <p:cNvSpPr txBox="1"/>
          <p:nvPr/>
        </p:nvSpPr>
        <p:spPr>
          <a:xfrm>
            <a:off x="3719814" y="2976289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4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코드 컨벤션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7" name="미디어윌 부동산 통합 플랫폼 구축…">
            <a:extLst>
              <a:ext uri="{FF2B5EF4-FFF2-40B4-BE49-F238E27FC236}">
                <a16:creationId xmlns:a16="http://schemas.microsoft.com/office/drawing/2014/main" id="{0A15A778-4A42-EAF8-2EA6-55B81F3DCDE9}"/>
              </a:ext>
            </a:extLst>
          </p:cNvPr>
          <p:cNvSpPr txBox="1"/>
          <p:nvPr/>
        </p:nvSpPr>
        <p:spPr>
          <a:xfrm>
            <a:off x="3719815" y="3311958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5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프로젝트 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아키텍쳐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8" name="미디어윌 부동산 통합 플랫폼 구축…">
            <a:extLst>
              <a:ext uri="{FF2B5EF4-FFF2-40B4-BE49-F238E27FC236}">
                <a16:creationId xmlns:a16="http://schemas.microsoft.com/office/drawing/2014/main" id="{3E94CA30-9C41-B7E2-D555-0530FA45DBDE}"/>
              </a:ext>
            </a:extLst>
          </p:cNvPr>
          <p:cNvSpPr txBox="1"/>
          <p:nvPr/>
        </p:nvSpPr>
        <p:spPr>
          <a:xfrm>
            <a:off x="3719814" y="3689281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6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핵심 기능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9" name="미디어윌 부동산 통합 플랫폼 구축…">
            <a:extLst>
              <a:ext uri="{FF2B5EF4-FFF2-40B4-BE49-F238E27FC236}">
                <a16:creationId xmlns:a16="http://schemas.microsoft.com/office/drawing/2014/main" id="{2BE59D1C-B5B1-51CE-11D2-09EC3098D5A4}"/>
              </a:ext>
            </a:extLst>
          </p:cNvPr>
          <p:cNvSpPr txBox="1"/>
          <p:nvPr/>
        </p:nvSpPr>
        <p:spPr>
          <a:xfrm>
            <a:off x="3716004" y="4014685"/>
            <a:ext cx="4014437" cy="435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7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 테이블 설계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10" name="미디어윌 부동산 통합 플랫폼 구축…">
            <a:extLst>
              <a:ext uri="{FF2B5EF4-FFF2-40B4-BE49-F238E27FC236}">
                <a16:creationId xmlns:a16="http://schemas.microsoft.com/office/drawing/2014/main" id="{C7FEEC1A-9605-1DEB-8C98-7D285698646F}"/>
              </a:ext>
            </a:extLst>
          </p:cNvPr>
          <p:cNvSpPr txBox="1"/>
          <p:nvPr/>
        </p:nvSpPr>
        <p:spPr>
          <a:xfrm>
            <a:off x="3716005" y="4407221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8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협업 전략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11" name="미디어윌 부동산 통합 플랫폼 구축…">
            <a:extLst>
              <a:ext uri="{FF2B5EF4-FFF2-40B4-BE49-F238E27FC236}">
                <a16:creationId xmlns:a16="http://schemas.microsoft.com/office/drawing/2014/main" id="{274001D1-88EC-A15D-7C9B-1616C4B0E81B}"/>
              </a:ext>
            </a:extLst>
          </p:cNvPr>
          <p:cNvSpPr txBox="1"/>
          <p:nvPr/>
        </p:nvSpPr>
        <p:spPr>
          <a:xfrm>
            <a:off x="3716004" y="4735940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9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후기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1150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9820F3-7938-4A96-16A7-8896235AE583}"/>
              </a:ext>
            </a:extLst>
          </p:cNvPr>
          <p:cNvSpPr/>
          <p:nvPr/>
        </p:nvSpPr>
        <p:spPr>
          <a:xfrm>
            <a:off x="336000" y="260688"/>
            <a:ext cx="1152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180000" bIns="36000" rtlCol="0" anchor="ctr"/>
          <a:lstStyle/>
          <a:p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7.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테이블 설계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DA0987-BE53-DC63-EBBE-DCDFF5ACF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97" y="925133"/>
            <a:ext cx="3058736" cy="288984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A658A5D-70D5-1F1D-B63F-551CF4C89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3705" y="805931"/>
            <a:ext cx="2542295" cy="31282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56AD96A-BFAD-FD11-D71C-CBBD1E525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1572" y="805931"/>
            <a:ext cx="2814644" cy="23733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0571EC4-B5EA-C21C-2304-6D62CEC554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4220" y="805931"/>
            <a:ext cx="2618383" cy="15577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660555-67C2-06BA-9312-E39AB6CE8C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397" y="3995191"/>
            <a:ext cx="2821388" cy="9035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F977FB-56AF-E338-713B-74FB628575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397" y="5055956"/>
            <a:ext cx="2735124" cy="14723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BB268F6-4E14-C3FC-9DBF-5CDFF40EDD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8133" y="4083535"/>
            <a:ext cx="2542295" cy="8151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3FB1B78-4DF9-A7CE-6881-596B647604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98133" y="5104311"/>
            <a:ext cx="2519474" cy="13756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F2B70E4-9ABE-70FB-B1FB-60707E2187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74395" y="3995191"/>
            <a:ext cx="2684933" cy="10485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F22AEC3-8677-2A00-A336-51A525F593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67670" y="3852232"/>
            <a:ext cx="2684933" cy="12777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CB619DE-CC7D-64E9-3A02-BBB1EC49ED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17481" y="5319541"/>
            <a:ext cx="2767598" cy="127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656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미디어윌 부동산 통합 플랫폼 구축…">
            <a:extLst>
              <a:ext uri="{FF2B5EF4-FFF2-40B4-BE49-F238E27FC236}">
                <a16:creationId xmlns:a16="http://schemas.microsoft.com/office/drawing/2014/main" id="{407063C0-CC0A-5DE3-62D5-222DFE2C9189}"/>
              </a:ext>
            </a:extLst>
          </p:cNvPr>
          <p:cNvSpPr txBox="1"/>
          <p:nvPr/>
        </p:nvSpPr>
        <p:spPr>
          <a:xfrm>
            <a:off x="3716005" y="1969282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1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프로젝트 소개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3" name="미디어윌 부동산 통합 플랫폼 구축…">
            <a:extLst>
              <a:ext uri="{FF2B5EF4-FFF2-40B4-BE49-F238E27FC236}">
                <a16:creationId xmlns:a16="http://schemas.microsoft.com/office/drawing/2014/main" id="{6FEE5894-F906-B7D1-CD72-F23F4C57BF85}"/>
              </a:ext>
            </a:extLst>
          </p:cNvPr>
          <p:cNvSpPr txBox="1"/>
          <p:nvPr/>
        </p:nvSpPr>
        <p:spPr>
          <a:xfrm>
            <a:off x="3716006" y="2304951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2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개발 환경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5" name="미디어윌 부동산 통합 플랫폼 구축…">
            <a:extLst>
              <a:ext uri="{FF2B5EF4-FFF2-40B4-BE49-F238E27FC236}">
                <a16:creationId xmlns:a16="http://schemas.microsoft.com/office/drawing/2014/main" id="{A88DCA1E-7FE7-59DF-65A5-F6AD3BF16C09}"/>
              </a:ext>
            </a:extLst>
          </p:cNvPr>
          <p:cNvSpPr txBox="1"/>
          <p:nvPr/>
        </p:nvSpPr>
        <p:spPr>
          <a:xfrm>
            <a:off x="3716005" y="2640620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3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사용자 시나리오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6" name="미디어윌 부동산 통합 플랫폼 구축…">
            <a:extLst>
              <a:ext uri="{FF2B5EF4-FFF2-40B4-BE49-F238E27FC236}">
                <a16:creationId xmlns:a16="http://schemas.microsoft.com/office/drawing/2014/main" id="{3F2CBF45-C275-5E62-0780-550575BDEC02}"/>
              </a:ext>
            </a:extLst>
          </p:cNvPr>
          <p:cNvSpPr txBox="1"/>
          <p:nvPr/>
        </p:nvSpPr>
        <p:spPr>
          <a:xfrm>
            <a:off x="3719814" y="2976289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4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코드 컨벤션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7" name="미디어윌 부동산 통합 플랫폼 구축…">
            <a:extLst>
              <a:ext uri="{FF2B5EF4-FFF2-40B4-BE49-F238E27FC236}">
                <a16:creationId xmlns:a16="http://schemas.microsoft.com/office/drawing/2014/main" id="{0A15A778-4A42-EAF8-2EA6-55B81F3DCDE9}"/>
              </a:ext>
            </a:extLst>
          </p:cNvPr>
          <p:cNvSpPr txBox="1"/>
          <p:nvPr/>
        </p:nvSpPr>
        <p:spPr>
          <a:xfrm>
            <a:off x="3719815" y="3311958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5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프로젝트 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아키텍쳐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8" name="미디어윌 부동산 통합 플랫폼 구축…">
            <a:extLst>
              <a:ext uri="{FF2B5EF4-FFF2-40B4-BE49-F238E27FC236}">
                <a16:creationId xmlns:a16="http://schemas.microsoft.com/office/drawing/2014/main" id="{3E94CA30-9C41-B7E2-D555-0530FA45DBDE}"/>
              </a:ext>
            </a:extLst>
          </p:cNvPr>
          <p:cNvSpPr txBox="1"/>
          <p:nvPr/>
        </p:nvSpPr>
        <p:spPr>
          <a:xfrm>
            <a:off x="3719814" y="3689281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6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핵심 기능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9" name="미디어윌 부동산 통합 플랫폼 구축…">
            <a:extLst>
              <a:ext uri="{FF2B5EF4-FFF2-40B4-BE49-F238E27FC236}">
                <a16:creationId xmlns:a16="http://schemas.microsoft.com/office/drawing/2014/main" id="{2BE59D1C-B5B1-51CE-11D2-09EC3098D5A4}"/>
              </a:ext>
            </a:extLst>
          </p:cNvPr>
          <p:cNvSpPr txBox="1"/>
          <p:nvPr/>
        </p:nvSpPr>
        <p:spPr>
          <a:xfrm>
            <a:off x="3716004" y="4064602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7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테이블 설계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10" name="미디어윌 부동산 통합 플랫폼 구축…">
            <a:extLst>
              <a:ext uri="{FF2B5EF4-FFF2-40B4-BE49-F238E27FC236}">
                <a16:creationId xmlns:a16="http://schemas.microsoft.com/office/drawing/2014/main" id="{C7FEEC1A-9605-1DEB-8C98-7D285698646F}"/>
              </a:ext>
            </a:extLst>
          </p:cNvPr>
          <p:cNvSpPr txBox="1"/>
          <p:nvPr/>
        </p:nvSpPr>
        <p:spPr>
          <a:xfrm>
            <a:off x="3716005" y="4357304"/>
            <a:ext cx="4014437" cy="435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8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 협업 전략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11" name="미디어윌 부동산 통합 플랫폼 구축…">
            <a:extLst>
              <a:ext uri="{FF2B5EF4-FFF2-40B4-BE49-F238E27FC236}">
                <a16:creationId xmlns:a16="http://schemas.microsoft.com/office/drawing/2014/main" id="{274001D1-88EC-A15D-7C9B-1616C4B0E81B}"/>
              </a:ext>
            </a:extLst>
          </p:cNvPr>
          <p:cNvSpPr txBox="1"/>
          <p:nvPr/>
        </p:nvSpPr>
        <p:spPr>
          <a:xfrm>
            <a:off x="3716004" y="4735940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9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후기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8572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9820F3-7938-4A96-16A7-8896235AE583}"/>
              </a:ext>
            </a:extLst>
          </p:cNvPr>
          <p:cNvSpPr/>
          <p:nvPr/>
        </p:nvSpPr>
        <p:spPr>
          <a:xfrm>
            <a:off x="336000" y="260688"/>
            <a:ext cx="1152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180000" bIns="36000" rtlCol="0" anchor="ctr"/>
          <a:lstStyle/>
          <a:p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8.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협업 전략</a:t>
            </a:r>
          </a:p>
        </p:txBody>
      </p:sp>
      <p:sp>
        <p:nvSpPr>
          <p:cNvPr id="3" name="Google Shape;77;p16">
            <a:extLst>
              <a:ext uri="{FF2B5EF4-FFF2-40B4-BE49-F238E27FC236}">
                <a16:creationId xmlns:a16="http://schemas.microsoft.com/office/drawing/2014/main" id="{8955C531-A6A3-B62B-B514-50018AEC88EB}"/>
              </a:ext>
            </a:extLst>
          </p:cNvPr>
          <p:cNvSpPr txBox="1">
            <a:spLocks/>
          </p:cNvSpPr>
          <p:nvPr/>
        </p:nvSpPr>
        <p:spPr>
          <a:xfrm>
            <a:off x="491170" y="816338"/>
            <a:ext cx="6537592" cy="26126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1. </a:t>
            </a:r>
            <a:r>
              <a:rPr lang="en-US" altLang="ko-KR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Github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 main – dev – topic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으로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관리하였음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각 기능별로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topic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을 만들어서 하니까 처음에는 헷갈렸지만 오히려 나중에는 관리하기 편했음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B2DC98-D823-0C4F-503B-4300725A5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162" y="2190460"/>
            <a:ext cx="9057736" cy="468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553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9820F3-7938-4A96-16A7-8896235AE583}"/>
              </a:ext>
            </a:extLst>
          </p:cNvPr>
          <p:cNvSpPr/>
          <p:nvPr/>
        </p:nvSpPr>
        <p:spPr>
          <a:xfrm>
            <a:off x="336000" y="260688"/>
            <a:ext cx="1152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180000" bIns="36000" rtlCol="0" anchor="ctr"/>
          <a:lstStyle/>
          <a:p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1.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프로젝트 소개</a:t>
            </a:r>
          </a:p>
        </p:txBody>
      </p:sp>
      <p:sp>
        <p:nvSpPr>
          <p:cNvPr id="3" name="Google Shape;77;p16">
            <a:extLst>
              <a:ext uri="{FF2B5EF4-FFF2-40B4-BE49-F238E27FC236}">
                <a16:creationId xmlns:a16="http://schemas.microsoft.com/office/drawing/2014/main" id="{EBEBF02F-43BD-A4F0-2EED-FA8A8EFD2C41}"/>
              </a:ext>
            </a:extLst>
          </p:cNvPr>
          <p:cNvSpPr txBox="1">
            <a:spLocks/>
          </p:cNvSpPr>
          <p:nvPr/>
        </p:nvSpPr>
        <p:spPr>
          <a:xfrm>
            <a:off x="491169" y="816338"/>
            <a:ext cx="8179105" cy="78787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1.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화면설계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 Figma</a:t>
            </a:r>
          </a:p>
        </p:txBody>
      </p:sp>
      <p:pic>
        <p:nvPicPr>
          <p:cNvPr id="6" name="그림 5" descr="텍스트, 스크린샷, 도표, 번호이(가) 표시된 사진&#10;&#10;자동 생성된 설명">
            <a:extLst>
              <a:ext uri="{FF2B5EF4-FFF2-40B4-BE49-F238E27FC236}">
                <a16:creationId xmlns:a16="http://schemas.microsoft.com/office/drawing/2014/main" id="{64A50478-B12D-E402-5515-F4AA79066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330" y="1274445"/>
            <a:ext cx="3848965" cy="50051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7EC666C-6277-47FA-94CF-FD35F5105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32" y="1611329"/>
            <a:ext cx="743284" cy="7229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4EB8D91-F065-52C4-F87C-8D5C778D53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796" y="953602"/>
            <a:ext cx="4330140" cy="32163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2ACAF5E-CF61-C3DB-2762-2B74688ACB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0691" y="3786352"/>
            <a:ext cx="4330140" cy="262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688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9820F3-7938-4A96-16A7-8896235AE583}"/>
              </a:ext>
            </a:extLst>
          </p:cNvPr>
          <p:cNvSpPr/>
          <p:nvPr/>
        </p:nvSpPr>
        <p:spPr>
          <a:xfrm>
            <a:off x="336000" y="260688"/>
            <a:ext cx="1152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180000" bIns="36000" rtlCol="0" anchor="ctr"/>
          <a:lstStyle/>
          <a:p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8.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협업 전략</a:t>
            </a:r>
          </a:p>
        </p:txBody>
      </p:sp>
      <p:sp>
        <p:nvSpPr>
          <p:cNvPr id="3" name="Google Shape;77;p16">
            <a:extLst>
              <a:ext uri="{FF2B5EF4-FFF2-40B4-BE49-F238E27FC236}">
                <a16:creationId xmlns:a16="http://schemas.microsoft.com/office/drawing/2014/main" id="{8955C531-A6A3-B62B-B514-50018AEC88EB}"/>
              </a:ext>
            </a:extLst>
          </p:cNvPr>
          <p:cNvSpPr txBox="1">
            <a:spLocks/>
          </p:cNvSpPr>
          <p:nvPr/>
        </p:nvSpPr>
        <p:spPr>
          <a:xfrm>
            <a:off x="491170" y="816338"/>
            <a:ext cx="6537592" cy="26126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2. Notion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1)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Git :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예외적인 부분들이 많아 순서를 미리 작성해두고 팀원들이 보고 할 수 있게 하였음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653FB0-7326-5633-63B7-0B32ECFF7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283" y="2507485"/>
            <a:ext cx="1944901" cy="3216567"/>
          </a:xfrm>
          <a:prstGeom prst="rect">
            <a:avLst/>
          </a:prstGeom>
        </p:spPr>
      </p:pic>
      <p:cxnSp>
        <p:nvCxnSpPr>
          <p:cNvPr id="9" name="꺾인 연결선[E] 8">
            <a:extLst>
              <a:ext uri="{FF2B5EF4-FFF2-40B4-BE49-F238E27FC236}">
                <a16:creationId xmlns:a16="http://schemas.microsoft.com/office/drawing/2014/main" id="{CBE7238F-EC99-16F3-D3E6-7F6DA4AAA27E}"/>
              </a:ext>
            </a:extLst>
          </p:cNvPr>
          <p:cNvCxnSpPr>
            <a:cxnSpLocks/>
          </p:cNvCxnSpPr>
          <p:nvPr/>
        </p:nvCxnSpPr>
        <p:spPr>
          <a:xfrm flipV="1">
            <a:off x="3271744" y="2507485"/>
            <a:ext cx="3267079" cy="921515"/>
          </a:xfrm>
          <a:prstGeom prst="bentConnector3">
            <a:avLst>
              <a:gd name="adj1" fmla="val 50000"/>
            </a:avLst>
          </a:prstGeom>
          <a:ln>
            <a:solidFill>
              <a:srgbClr val="9F12E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C805433B-2047-13C6-27F9-37B622C05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942" y="816338"/>
            <a:ext cx="3863178" cy="604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45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9820F3-7938-4A96-16A7-8896235AE583}"/>
              </a:ext>
            </a:extLst>
          </p:cNvPr>
          <p:cNvSpPr/>
          <p:nvPr/>
        </p:nvSpPr>
        <p:spPr>
          <a:xfrm>
            <a:off x="336000" y="260688"/>
            <a:ext cx="1152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180000" bIns="36000" rtlCol="0" anchor="ctr"/>
          <a:lstStyle/>
          <a:p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8.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협업 전략</a:t>
            </a:r>
          </a:p>
        </p:txBody>
      </p:sp>
      <p:sp>
        <p:nvSpPr>
          <p:cNvPr id="3" name="Google Shape;77;p16">
            <a:extLst>
              <a:ext uri="{FF2B5EF4-FFF2-40B4-BE49-F238E27FC236}">
                <a16:creationId xmlns:a16="http://schemas.microsoft.com/office/drawing/2014/main" id="{8955C531-A6A3-B62B-B514-50018AEC88EB}"/>
              </a:ext>
            </a:extLst>
          </p:cNvPr>
          <p:cNvSpPr txBox="1">
            <a:spLocks/>
          </p:cNvSpPr>
          <p:nvPr/>
        </p:nvSpPr>
        <p:spPr>
          <a:xfrm>
            <a:off x="491170" y="816338"/>
            <a:ext cx="6537592" cy="26126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2. Notion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2)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Entity :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개발 중간중간 확인할 수 있도록 정리해서 공유하였고 함께 수정함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653FB0-7326-5633-63B7-0B32ECFF7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283" y="2507485"/>
            <a:ext cx="1944901" cy="3216567"/>
          </a:xfrm>
          <a:prstGeom prst="rect">
            <a:avLst/>
          </a:prstGeom>
        </p:spPr>
      </p:pic>
      <p:cxnSp>
        <p:nvCxnSpPr>
          <p:cNvPr id="9" name="꺾인 연결선[E] 8">
            <a:extLst>
              <a:ext uri="{FF2B5EF4-FFF2-40B4-BE49-F238E27FC236}">
                <a16:creationId xmlns:a16="http://schemas.microsoft.com/office/drawing/2014/main" id="{CBE7238F-EC99-16F3-D3E6-7F6DA4AAA27E}"/>
              </a:ext>
            </a:extLst>
          </p:cNvPr>
          <p:cNvCxnSpPr>
            <a:cxnSpLocks/>
          </p:cNvCxnSpPr>
          <p:nvPr/>
        </p:nvCxnSpPr>
        <p:spPr>
          <a:xfrm flipV="1">
            <a:off x="3202733" y="3396970"/>
            <a:ext cx="2711564" cy="1201542"/>
          </a:xfrm>
          <a:prstGeom prst="bentConnector3">
            <a:avLst>
              <a:gd name="adj1" fmla="val 50000"/>
            </a:avLst>
          </a:prstGeom>
          <a:ln>
            <a:solidFill>
              <a:srgbClr val="9F12E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F9743CDB-40F8-49A1-FDE2-CBDFA7F80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1" y="940278"/>
            <a:ext cx="3323114" cy="59177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C1EC264-0E55-09E5-A4D6-87AEEEF9D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1166" y="1068533"/>
            <a:ext cx="3724834" cy="330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673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9820F3-7938-4A96-16A7-8896235AE583}"/>
              </a:ext>
            </a:extLst>
          </p:cNvPr>
          <p:cNvSpPr/>
          <p:nvPr/>
        </p:nvSpPr>
        <p:spPr>
          <a:xfrm>
            <a:off x="336000" y="260688"/>
            <a:ext cx="1152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180000" bIns="36000" rtlCol="0" anchor="ctr"/>
          <a:lstStyle/>
          <a:p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8.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협업 전략</a:t>
            </a:r>
          </a:p>
        </p:txBody>
      </p:sp>
      <p:sp>
        <p:nvSpPr>
          <p:cNvPr id="3" name="Google Shape;77;p16">
            <a:extLst>
              <a:ext uri="{FF2B5EF4-FFF2-40B4-BE49-F238E27FC236}">
                <a16:creationId xmlns:a16="http://schemas.microsoft.com/office/drawing/2014/main" id="{8955C531-A6A3-B62B-B514-50018AEC88EB}"/>
              </a:ext>
            </a:extLst>
          </p:cNvPr>
          <p:cNvSpPr txBox="1">
            <a:spLocks/>
          </p:cNvSpPr>
          <p:nvPr/>
        </p:nvSpPr>
        <p:spPr>
          <a:xfrm>
            <a:off x="491170" y="816338"/>
            <a:ext cx="6537592" cy="26126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2. Notion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3)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기능 정의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: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단계별 기능을 정리하고 작업자를 지정하였음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653FB0-7326-5633-63B7-0B32ECFF7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283" y="2507485"/>
            <a:ext cx="1944901" cy="32165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05C0CDD-988E-7A11-8AF1-4A1163E8A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060" y="671578"/>
            <a:ext cx="5998770" cy="6186421"/>
          </a:xfrm>
          <a:prstGeom prst="rect">
            <a:avLst/>
          </a:prstGeom>
        </p:spPr>
      </p:pic>
      <p:cxnSp>
        <p:nvCxnSpPr>
          <p:cNvPr id="9" name="꺾인 연결선[E] 8">
            <a:extLst>
              <a:ext uri="{FF2B5EF4-FFF2-40B4-BE49-F238E27FC236}">
                <a16:creationId xmlns:a16="http://schemas.microsoft.com/office/drawing/2014/main" id="{CBE7238F-EC99-16F3-D3E6-7F6DA4AAA27E}"/>
              </a:ext>
            </a:extLst>
          </p:cNvPr>
          <p:cNvCxnSpPr>
            <a:cxnSpLocks/>
          </p:cNvCxnSpPr>
          <p:nvPr/>
        </p:nvCxnSpPr>
        <p:spPr>
          <a:xfrm flipV="1">
            <a:off x="3202733" y="3624650"/>
            <a:ext cx="2711564" cy="1201542"/>
          </a:xfrm>
          <a:prstGeom prst="bentConnector3">
            <a:avLst>
              <a:gd name="adj1" fmla="val 50000"/>
            </a:avLst>
          </a:prstGeom>
          <a:ln>
            <a:solidFill>
              <a:srgbClr val="9F12E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7048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9820F3-7938-4A96-16A7-8896235AE583}"/>
              </a:ext>
            </a:extLst>
          </p:cNvPr>
          <p:cNvSpPr/>
          <p:nvPr/>
        </p:nvSpPr>
        <p:spPr>
          <a:xfrm>
            <a:off x="336000" y="260688"/>
            <a:ext cx="1152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180000" bIns="36000" rtlCol="0" anchor="ctr"/>
          <a:lstStyle/>
          <a:p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8.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협업 전략</a:t>
            </a:r>
          </a:p>
        </p:txBody>
      </p:sp>
      <p:sp>
        <p:nvSpPr>
          <p:cNvPr id="3" name="Google Shape;77;p16">
            <a:extLst>
              <a:ext uri="{FF2B5EF4-FFF2-40B4-BE49-F238E27FC236}">
                <a16:creationId xmlns:a16="http://schemas.microsoft.com/office/drawing/2014/main" id="{8955C531-A6A3-B62B-B514-50018AEC88EB}"/>
              </a:ext>
            </a:extLst>
          </p:cNvPr>
          <p:cNvSpPr txBox="1">
            <a:spLocks/>
          </p:cNvSpPr>
          <p:nvPr/>
        </p:nvSpPr>
        <p:spPr>
          <a:xfrm>
            <a:off x="491170" y="816338"/>
            <a:ext cx="6537592" cy="26126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2. Notion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4)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일정 관리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: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경우 타임라인을 이용하여 한눈에 볼 수 있게 정리 하였음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653FB0-7326-5633-63B7-0B32ECFF7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283" y="2507485"/>
            <a:ext cx="1944901" cy="3216567"/>
          </a:xfrm>
          <a:prstGeom prst="rect">
            <a:avLst/>
          </a:prstGeom>
        </p:spPr>
      </p:pic>
      <p:cxnSp>
        <p:nvCxnSpPr>
          <p:cNvPr id="9" name="꺾인 연결선[E] 8">
            <a:extLst>
              <a:ext uri="{FF2B5EF4-FFF2-40B4-BE49-F238E27FC236}">
                <a16:creationId xmlns:a16="http://schemas.microsoft.com/office/drawing/2014/main" id="{CBE7238F-EC99-16F3-D3E6-7F6DA4AAA27E}"/>
              </a:ext>
            </a:extLst>
          </p:cNvPr>
          <p:cNvCxnSpPr>
            <a:cxnSpLocks/>
          </p:cNvCxnSpPr>
          <p:nvPr/>
        </p:nvCxnSpPr>
        <p:spPr>
          <a:xfrm flipV="1">
            <a:off x="3314876" y="4132053"/>
            <a:ext cx="2922022" cy="1185257"/>
          </a:xfrm>
          <a:prstGeom prst="bentConnector3">
            <a:avLst>
              <a:gd name="adj1" fmla="val 50000"/>
            </a:avLst>
          </a:prstGeom>
          <a:ln>
            <a:solidFill>
              <a:srgbClr val="9F12E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2B62BEF-FE5C-861D-3F37-9675E2858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540" y="816338"/>
            <a:ext cx="4368751" cy="604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675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미디어윌 부동산 통합 플랫폼 구축…">
            <a:extLst>
              <a:ext uri="{FF2B5EF4-FFF2-40B4-BE49-F238E27FC236}">
                <a16:creationId xmlns:a16="http://schemas.microsoft.com/office/drawing/2014/main" id="{407063C0-CC0A-5DE3-62D5-222DFE2C9189}"/>
              </a:ext>
            </a:extLst>
          </p:cNvPr>
          <p:cNvSpPr txBox="1"/>
          <p:nvPr/>
        </p:nvSpPr>
        <p:spPr>
          <a:xfrm>
            <a:off x="3716005" y="1969282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1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프로젝트 소개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3" name="미디어윌 부동산 통합 플랫폼 구축…">
            <a:extLst>
              <a:ext uri="{FF2B5EF4-FFF2-40B4-BE49-F238E27FC236}">
                <a16:creationId xmlns:a16="http://schemas.microsoft.com/office/drawing/2014/main" id="{6FEE5894-F906-B7D1-CD72-F23F4C57BF85}"/>
              </a:ext>
            </a:extLst>
          </p:cNvPr>
          <p:cNvSpPr txBox="1"/>
          <p:nvPr/>
        </p:nvSpPr>
        <p:spPr>
          <a:xfrm>
            <a:off x="3716006" y="2304951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2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개발 환경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5" name="미디어윌 부동산 통합 플랫폼 구축…">
            <a:extLst>
              <a:ext uri="{FF2B5EF4-FFF2-40B4-BE49-F238E27FC236}">
                <a16:creationId xmlns:a16="http://schemas.microsoft.com/office/drawing/2014/main" id="{A88DCA1E-7FE7-59DF-65A5-F6AD3BF16C09}"/>
              </a:ext>
            </a:extLst>
          </p:cNvPr>
          <p:cNvSpPr txBox="1"/>
          <p:nvPr/>
        </p:nvSpPr>
        <p:spPr>
          <a:xfrm>
            <a:off x="3716005" y="2640620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3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사용자 시나리오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6" name="미디어윌 부동산 통합 플랫폼 구축…">
            <a:extLst>
              <a:ext uri="{FF2B5EF4-FFF2-40B4-BE49-F238E27FC236}">
                <a16:creationId xmlns:a16="http://schemas.microsoft.com/office/drawing/2014/main" id="{3F2CBF45-C275-5E62-0780-550575BDEC02}"/>
              </a:ext>
            </a:extLst>
          </p:cNvPr>
          <p:cNvSpPr txBox="1"/>
          <p:nvPr/>
        </p:nvSpPr>
        <p:spPr>
          <a:xfrm>
            <a:off x="3719814" y="2976289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4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코드 컨벤션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7" name="미디어윌 부동산 통합 플랫폼 구축…">
            <a:extLst>
              <a:ext uri="{FF2B5EF4-FFF2-40B4-BE49-F238E27FC236}">
                <a16:creationId xmlns:a16="http://schemas.microsoft.com/office/drawing/2014/main" id="{0A15A778-4A42-EAF8-2EA6-55B81F3DCDE9}"/>
              </a:ext>
            </a:extLst>
          </p:cNvPr>
          <p:cNvSpPr txBox="1"/>
          <p:nvPr/>
        </p:nvSpPr>
        <p:spPr>
          <a:xfrm>
            <a:off x="3719815" y="3311958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5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프로젝트 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아키텍쳐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8" name="미디어윌 부동산 통합 플랫폼 구축…">
            <a:extLst>
              <a:ext uri="{FF2B5EF4-FFF2-40B4-BE49-F238E27FC236}">
                <a16:creationId xmlns:a16="http://schemas.microsoft.com/office/drawing/2014/main" id="{3E94CA30-9C41-B7E2-D555-0530FA45DBDE}"/>
              </a:ext>
            </a:extLst>
          </p:cNvPr>
          <p:cNvSpPr txBox="1"/>
          <p:nvPr/>
        </p:nvSpPr>
        <p:spPr>
          <a:xfrm>
            <a:off x="3719814" y="3689281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6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핵심 기능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9" name="미디어윌 부동산 통합 플랫폼 구축…">
            <a:extLst>
              <a:ext uri="{FF2B5EF4-FFF2-40B4-BE49-F238E27FC236}">
                <a16:creationId xmlns:a16="http://schemas.microsoft.com/office/drawing/2014/main" id="{2BE59D1C-B5B1-51CE-11D2-09EC3098D5A4}"/>
              </a:ext>
            </a:extLst>
          </p:cNvPr>
          <p:cNvSpPr txBox="1"/>
          <p:nvPr/>
        </p:nvSpPr>
        <p:spPr>
          <a:xfrm>
            <a:off x="3716004" y="4064602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7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테이블 설계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10" name="미디어윌 부동산 통합 플랫폼 구축…">
            <a:extLst>
              <a:ext uri="{FF2B5EF4-FFF2-40B4-BE49-F238E27FC236}">
                <a16:creationId xmlns:a16="http://schemas.microsoft.com/office/drawing/2014/main" id="{C7FEEC1A-9605-1DEB-8C98-7D285698646F}"/>
              </a:ext>
            </a:extLst>
          </p:cNvPr>
          <p:cNvSpPr txBox="1"/>
          <p:nvPr/>
        </p:nvSpPr>
        <p:spPr>
          <a:xfrm>
            <a:off x="3716005" y="4407221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8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협업 전략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11" name="미디어윌 부동산 통합 플랫폼 구축…">
            <a:extLst>
              <a:ext uri="{FF2B5EF4-FFF2-40B4-BE49-F238E27FC236}">
                <a16:creationId xmlns:a16="http://schemas.microsoft.com/office/drawing/2014/main" id="{274001D1-88EC-A15D-7C9B-1616C4B0E81B}"/>
              </a:ext>
            </a:extLst>
          </p:cNvPr>
          <p:cNvSpPr txBox="1"/>
          <p:nvPr/>
        </p:nvSpPr>
        <p:spPr>
          <a:xfrm>
            <a:off x="3716004" y="4686023"/>
            <a:ext cx="4014437" cy="435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9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 후기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5040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9820F3-7938-4A96-16A7-8896235AE583}"/>
              </a:ext>
            </a:extLst>
          </p:cNvPr>
          <p:cNvSpPr/>
          <p:nvPr/>
        </p:nvSpPr>
        <p:spPr>
          <a:xfrm>
            <a:off x="336000" y="260688"/>
            <a:ext cx="1152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180000" bIns="36000" rtlCol="0" anchor="ctr"/>
          <a:lstStyle/>
          <a:p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9.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후기</a:t>
            </a:r>
          </a:p>
        </p:txBody>
      </p:sp>
      <p:sp>
        <p:nvSpPr>
          <p:cNvPr id="3" name="Google Shape;77;p16">
            <a:extLst>
              <a:ext uri="{FF2B5EF4-FFF2-40B4-BE49-F238E27FC236}">
                <a16:creationId xmlns:a16="http://schemas.microsoft.com/office/drawing/2014/main" id="{3DDAD844-6419-9760-A6E9-5F831BFA43A6}"/>
              </a:ext>
            </a:extLst>
          </p:cNvPr>
          <p:cNvSpPr txBox="1">
            <a:spLocks/>
          </p:cNvSpPr>
          <p:nvPr/>
        </p:nvSpPr>
        <p:spPr>
          <a:xfrm>
            <a:off x="491171" y="1844948"/>
            <a:ext cx="2535808" cy="358376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“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제일 먼저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,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 같이 작업한 팀원들이 많이 힘들었을 텐데 잘 따라와줘서 너무 고맙다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.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 그리고 중간중간 개발에 문제가 생겼을 때 같이 논의하고 생각하는 시간이 너무 </a:t>
            </a: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의미있었고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 좋았다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.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 다음번에는 개발시에 공통으로 작업이 필요한 경우 해당 팀원과 정리를 정확하게 하고 시작해서 완성도를 더 높이고 싶다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.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 완성도는 생각보다 잘 나와서 좋았지만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,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 같이 공부하면서 서로 알려주고 배우는 기분이라서 더 좋았고 너무 뜻깊은 프로젝트였다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”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NanumGothic"/>
              <a:sym typeface="Nanum Gothic"/>
            </a:endParaRPr>
          </a:p>
        </p:txBody>
      </p:sp>
      <p:pic>
        <p:nvPicPr>
          <p:cNvPr id="7" name="그래픽 6" descr="사용자 단색으로 채워진">
            <a:extLst>
              <a:ext uri="{FF2B5EF4-FFF2-40B4-BE49-F238E27FC236}">
                <a16:creationId xmlns:a16="http://schemas.microsoft.com/office/drawing/2014/main" id="{4D1100E4-D376-1A73-63DC-CCA8C023F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5986" y="5212672"/>
            <a:ext cx="914400" cy="914400"/>
          </a:xfrm>
          <a:prstGeom prst="rect">
            <a:avLst/>
          </a:prstGeom>
        </p:spPr>
      </p:pic>
      <p:sp>
        <p:nvSpPr>
          <p:cNvPr id="13" name="Google Shape;77;p16">
            <a:extLst>
              <a:ext uri="{FF2B5EF4-FFF2-40B4-BE49-F238E27FC236}">
                <a16:creationId xmlns:a16="http://schemas.microsoft.com/office/drawing/2014/main" id="{EB31FC78-CD5E-AAF7-B3F6-FC80B037ED03}"/>
              </a:ext>
            </a:extLst>
          </p:cNvPr>
          <p:cNvSpPr txBox="1">
            <a:spLocks/>
          </p:cNvSpPr>
          <p:nvPr/>
        </p:nvSpPr>
        <p:spPr>
          <a:xfrm>
            <a:off x="3203449" y="1844948"/>
            <a:ext cx="2842204" cy="358376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“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좋았던 점은 팀장님이 엔티티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화면 설계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시나리오 등 필요한 부분들을 로션으로 잘 </a:t>
            </a: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정리해주셨고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 초기 세팅 부분도 잘 </a:t>
            </a: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정리해주셔서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 </a:t>
            </a: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작업하는대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 수월했다는 것과 팀원들끼리 서로 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모르고 막히는 부분들을 서로 물어보고 하나하나 안되는 부분들을 </a:t>
            </a: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해나가는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 성취감이 되게 </a:t>
            </a: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좋았던거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 같습니다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. 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아쉬웠던 부분이 있다면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프로젝트를 </a:t>
            </a: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완료하고나니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 북마크한 기업이 공고를 등록 </a:t>
            </a: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했을시에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 알림이 오는 기능 등 더 디테일 하게 구현할 수 있는 기능들이 보였고 그 기능들을 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구현하지 못한 부분이 아쉬웠던 부분이었던 것 같습니다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.”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NanumGothic"/>
              <a:sym typeface="Nanum Gothic"/>
            </a:endParaRPr>
          </a:p>
        </p:txBody>
      </p:sp>
      <p:pic>
        <p:nvPicPr>
          <p:cNvPr id="14" name="그래픽 13" descr="사용자 단색으로 채워진">
            <a:extLst>
              <a:ext uri="{FF2B5EF4-FFF2-40B4-BE49-F238E27FC236}">
                <a16:creationId xmlns:a16="http://schemas.microsoft.com/office/drawing/2014/main" id="{0F4A0F2A-957D-317F-0622-705747B20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68264" y="5212672"/>
            <a:ext cx="914400" cy="914400"/>
          </a:xfrm>
          <a:prstGeom prst="rect">
            <a:avLst/>
          </a:prstGeom>
        </p:spPr>
      </p:pic>
      <p:sp>
        <p:nvSpPr>
          <p:cNvPr id="16" name="Google Shape;77;p16">
            <a:extLst>
              <a:ext uri="{FF2B5EF4-FFF2-40B4-BE49-F238E27FC236}">
                <a16:creationId xmlns:a16="http://schemas.microsoft.com/office/drawing/2014/main" id="{1131B276-E739-B57F-A883-7462CF8869D6}"/>
              </a:ext>
            </a:extLst>
          </p:cNvPr>
          <p:cNvSpPr txBox="1">
            <a:spLocks/>
          </p:cNvSpPr>
          <p:nvPr/>
        </p:nvSpPr>
        <p:spPr>
          <a:xfrm>
            <a:off x="6168604" y="1268044"/>
            <a:ext cx="2842204" cy="419184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“</a:t>
            </a: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엔티티구성이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 얼마나 중요한지 </a:t>
            </a: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느낀것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 같다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.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엔티티를 어떻게 </a:t>
            </a: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구성하느냐에따라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 작업의 능률이 </a:t>
            </a: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달라지는것을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 알게 </a:t>
            </a: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되서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 정말 </a:t>
            </a: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좋았던것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 같다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. 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조장님이 엔티티 구성을 확실하게 </a:t>
            </a: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잡아주었기에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 코드를 만들어 나가는데 편했었다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.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각각의 팀장님과 조원들이 업무를 분할해서 맡고 프로젝트를 진행했기에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내가 맡은 파트를 </a:t>
            </a: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집중할수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 있음에 가장 좋았다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.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아쉬웠던점은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 내가 확실하게 </a:t>
            </a: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알고있고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 기능을 </a:t>
            </a: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구현할수있다고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 </a:t>
            </a: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생각했던것에대해서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 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나는 정확하게 모르고있었고 또한 활용도가 그렇게 </a:t>
            </a: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이어지는줄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 몰랐다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.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공부하는 패턴을 </a:t>
            </a: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바꿀때가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 </a:t>
            </a: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온것같다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.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지금까지는 코드에 익숙해지는 시기였다면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앞으로는 코드에 대해 실험하고 이식하고 무언가를 만들어내는데 초점을 가져야 </a:t>
            </a: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할것같다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.”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NanumGothic"/>
              <a:sym typeface="Nanum Gothic"/>
            </a:endParaRPr>
          </a:p>
        </p:txBody>
      </p:sp>
      <p:pic>
        <p:nvPicPr>
          <p:cNvPr id="17" name="그래픽 16" descr="사용자 단색으로 채워진">
            <a:extLst>
              <a:ext uri="{FF2B5EF4-FFF2-40B4-BE49-F238E27FC236}">
                <a16:creationId xmlns:a16="http://schemas.microsoft.com/office/drawing/2014/main" id="{0CCD78C8-A9CD-0194-2D70-A25E866EE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2246" y="5212672"/>
            <a:ext cx="914400" cy="914400"/>
          </a:xfrm>
          <a:prstGeom prst="rect">
            <a:avLst/>
          </a:prstGeom>
        </p:spPr>
      </p:pic>
      <p:sp>
        <p:nvSpPr>
          <p:cNvPr id="19" name="Google Shape;77;p16">
            <a:extLst>
              <a:ext uri="{FF2B5EF4-FFF2-40B4-BE49-F238E27FC236}">
                <a16:creationId xmlns:a16="http://schemas.microsoft.com/office/drawing/2014/main" id="{D7C4518E-3742-E8B4-2805-728CC7F63BA7}"/>
              </a:ext>
            </a:extLst>
          </p:cNvPr>
          <p:cNvSpPr txBox="1">
            <a:spLocks/>
          </p:cNvSpPr>
          <p:nvPr/>
        </p:nvSpPr>
        <p:spPr>
          <a:xfrm>
            <a:off x="9165021" y="1844948"/>
            <a:ext cx="2535808" cy="358376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“</a:t>
            </a:r>
            <a:r>
              <a:rPr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우선 많은 도움을 준 팀원과 동기들의 소중함을 느꼈다</a:t>
            </a: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처음 시작은 막막하게 느껴 졌다</a:t>
            </a: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조급한 마음을 </a:t>
            </a:r>
            <a:r>
              <a:rPr lang="ko-KR" altLang="en-US" sz="11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추스리며</a:t>
            </a:r>
            <a:r>
              <a:rPr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1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한단계씩</a:t>
            </a:r>
            <a:r>
              <a:rPr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진행 </a:t>
            </a:r>
            <a:r>
              <a:rPr lang="ko-KR" altLang="en-US" sz="11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하다보니</a:t>
            </a:r>
            <a:r>
              <a:rPr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어느새 완성이 되어 있었다</a:t>
            </a: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강사님 말씀이 떠올라서 이것저것 누르면서 테스트를 진행하니 많은 문제점이 발생했다</a:t>
            </a: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예외들을 처리하고 깔끔하게 작동하게 하는 작업이 오래 걸리고 힘들었지만 해결이 되어 잘 작동하니 재미 있었다</a:t>
            </a: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NanumGothic"/>
                <a:sym typeface="Nanum Gothic"/>
              </a:rPr>
              <a:t>”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NanumGothic"/>
              <a:sym typeface="Nanum Gothic"/>
            </a:endParaRPr>
          </a:p>
        </p:txBody>
      </p:sp>
      <p:pic>
        <p:nvPicPr>
          <p:cNvPr id="20" name="그래픽 19" descr="사용자 단색으로 채워진">
            <a:extLst>
              <a:ext uri="{FF2B5EF4-FFF2-40B4-BE49-F238E27FC236}">
                <a16:creationId xmlns:a16="http://schemas.microsoft.com/office/drawing/2014/main" id="{113F7132-7DD2-94B7-7153-45D2F9BC9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29836" y="521267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6676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미디어윌 부동산 통합 플랫폼 구축…">
            <a:extLst>
              <a:ext uri="{FF2B5EF4-FFF2-40B4-BE49-F238E27FC236}">
                <a16:creationId xmlns:a16="http://schemas.microsoft.com/office/drawing/2014/main" id="{ED38D6BE-2E53-0A77-3A54-CFEA4EF13803}"/>
              </a:ext>
            </a:extLst>
          </p:cNvPr>
          <p:cNvSpPr txBox="1"/>
          <p:nvPr/>
        </p:nvSpPr>
        <p:spPr>
          <a:xfrm>
            <a:off x="4088781" y="2663936"/>
            <a:ext cx="4014437" cy="5786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50" charset="0"/>
                <a:ea typeface="나눔고딕 ExtraBold" panose="020D0904000000000000" pitchFamily="50" charset="-127"/>
                <a:cs typeface="Lato" panose="020F0502020204030203" pitchFamily="34" charset="0"/>
              </a:rPr>
              <a:t>감사합니다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50" charset="0"/>
              <a:ea typeface="나눔고딕 ExtraBold" panose="020D0904000000000000" pitchFamily="50" charset="-127"/>
              <a:cs typeface="Lato" panose="020F0502020204030203" pitchFamily="34" charset="0"/>
            </a:endParaRPr>
          </a:p>
        </p:txBody>
      </p:sp>
      <p:pic>
        <p:nvPicPr>
          <p:cNvPr id="2" name="그래픽 1" descr="그룹 성공 단색으로 채워진">
            <a:extLst>
              <a:ext uri="{FF2B5EF4-FFF2-40B4-BE49-F238E27FC236}">
                <a16:creationId xmlns:a16="http://schemas.microsoft.com/office/drawing/2014/main" id="{8E196171-7A6A-7EA4-F8E8-9F38C3DD3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02670" y="3343710"/>
            <a:ext cx="986660" cy="98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741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9820F3-7938-4A96-16A7-8896235AE583}"/>
              </a:ext>
            </a:extLst>
          </p:cNvPr>
          <p:cNvSpPr/>
          <p:nvPr/>
        </p:nvSpPr>
        <p:spPr>
          <a:xfrm>
            <a:off x="336000" y="260688"/>
            <a:ext cx="1152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180000" bIns="36000" rtlCol="0" anchor="ctr"/>
          <a:lstStyle/>
          <a:p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1.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프로젝트 소개</a:t>
            </a:r>
          </a:p>
        </p:txBody>
      </p:sp>
      <p:sp>
        <p:nvSpPr>
          <p:cNvPr id="3" name="Google Shape;77;p16">
            <a:extLst>
              <a:ext uri="{FF2B5EF4-FFF2-40B4-BE49-F238E27FC236}">
                <a16:creationId xmlns:a16="http://schemas.microsoft.com/office/drawing/2014/main" id="{EBEBF02F-43BD-A4F0-2EED-FA8A8EFD2C41}"/>
              </a:ext>
            </a:extLst>
          </p:cNvPr>
          <p:cNvSpPr txBox="1">
            <a:spLocks/>
          </p:cNvSpPr>
          <p:nvPr/>
        </p:nvSpPr>
        <p:spPr>
          <a:xfrm>
            <a:off x="491169" y="816338"/>
            <a:ext cx="8179105" cy="78787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1.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화면설계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 Figma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EC666C-6277-47FA-94CF-FD35F5105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32" y="1611329"/>
            <a:ext cx="743284" cy="7229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3AB8C26-1845-EEF5-0909-55BBEF62C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951" y="1061049"/>
            <a:ext cx="5103480" cy="54001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DB356C-E4E1-EED2-A181-84C6E8C3D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9202" y="1061049"/>
            <a:ext cx="4924133" cy="354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824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9820F3-7938-4A96-16A7-8896235AE583}"/>
              </a:ext>
            </a:extLst>
          </p:cNvPr>
          <p:cNvSpPr/>
          <p:nvPr/>
        </p:nvSpPr>
        <p:spPr>
          <a:xfrm>
            <a:off x="336000" y="260688"/>
            <a:ext cx="1152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180000" bIns="36000" rtlCol="0" anchor="ctr"/>
          <a:lstStyle/>
          <a:p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1.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프로젝트 소개</a:t>
            </a:r>
          </a:p>
        </p:txBody>
      </p:sp>
      <p:sp>
        <p:nvSpPr>
          <p:cNvPr id="3" name="Google Shape;77;p16">
            <a:extLst>
              <a:ext uri="{FF2B5EF4-FFF2-40B4-BE49-F238E27FC236}">
                <a16:creationId xmlns:a16="http://schemas.microsoft.com/office/drawing/2014/main" id="{EBEBF02F-43BD-A4F0-2EED-FA8A8EFD2C41}"/>
              </a:ext>
            </a:extLst>
          </p:cNvPr>
          <p:cNvSpPr txBox="1">
            <a:spLocks/>
          </p:cNvSpPr>
          <p:nvPr/>
        </p:nvSpPr>
        <p:spPr>
          <a:xfrm>
            <a:off x="491170" y="816338"/>
            <a:ext cx="5003251" cy="578097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2.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프로젝트 목표</a:t>
            </a:r>
          </a:p>
          <a:p>
            <a:pPr algn="l">
              <a:lnSpc>
                <a:spcPct val="200000"/>
              </a:lnSpc>
              <a:spcBef>
                <a:spcPts val="0"/>
              </a:spcBef>
            </a:pP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200000"/>
              </a:lnSpc>
              <a:spcBef>
                <a:spcPts val="0"/>
              </a:spcBef>
            </a:pP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200000"/>
              </a:lnSpc>
              <a:spcBef>
                <a:spcPts val="0"/>
              </a:spcBef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회원가입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,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로그인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,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회원정보 수정 기능 구현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200000"/>
              </a:lnSpc>
              <a:spcBef>
                <a:spcPts val="0"/>
              </a:spcBef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기업회원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,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일반회원 로그인 시 별도의 페이지 기능 구현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200000"/>
              </a:lnSpc>
              <a:spcBef>
                <a:spcPts val="0"/>
              </a:spcBef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기업회원 채용공고 등록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,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삭제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,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수정 기능 구현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200000"/>
              </a:lnSpc>
              <a:spcBef>
                <a:spcPts val="0"/>
              </a:spcBef>
            </a:pP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기업회원 채용공고 현황 확인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,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합격과 불합격 통보 기능 구현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200000"/>
              </a:lnSpc>
              <a:spcBef>
                <a:spcPts val="0"/>
              </a:spcBef>
            </a:pP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기업회원 </a:t>
            </a:r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관심구직자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북마크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),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</a:t>
            </a:r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기술스택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매칭 기능 구현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200000"/>
              </a:lnSpc>
              <a:spcBef>
                <a:spcPts val="0"/>
              </a:spcBef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일반회원 이력서 등록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,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삭제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,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수정 기능 구현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200000"/>
              </a:lnSpc>
              <a:spcBef>
                <a:spcPts val="0"/>
              </a:spcBef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일반회원 채용공고에 지원하기 기능 구현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200000"/>
              </a:lnSpc>
              <a:spcBef>
                <a:spcPts val="0"/>
              </a:spcBef>
            </a:pP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채용공고 지원 시 채용공고 내에서 지원완료 확인하기 기능 구현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200000"/>
              </a:lnSpc>
              <a:spcBef>
                <a:spcPts val="0"/>
              </a:spcBef>
            </a:pP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일반회원 지원현황 내 합격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,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불합격 여부 확인 기능 구현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200000"/>
              </a:lnSpc>
              <a:spcBef>
                <a:spcPts val="0"/>
              </a:spcBef>
            </a:pP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일반회원 관심기업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북마크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),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</a:t>
            </a:r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기술스택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매칭 기능 구현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200000"/>
              </a:lnSpc>
              <a:spcBef>
                <a:spcPts val="0"/>
              </a:spcBef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고객센터 게시글 작성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,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삭제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,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수정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,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검색 기능 구현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200000"/>
              </a:lnSpc>
              <a:spcBef>
                <a:spcPts val="0"/>
              </a:spcBef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고객센터 게시글 내 댓글 작성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,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삭제 기능 구현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200000"/>
              </a:lnSpc>
              <a:spcBef>
                <a:spcPts val="0"/>
              </a:spcBef>
            </a:pP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메인 채용공고 리스트 내 지역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,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스킬로 필터링 기능 구현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200000"/>
              </a:lnSpc>
              <a:spcBef>
                <a:spcPts val="0"/>
              </a:spcBef>
            </a:pP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-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채용공고 지원 시 기업회원과 일반회원 알림 기능 구현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</p:txBody>
      </p:sp>
      <p:sp>
        <p:nvSpPr>
          <p:cNvPr id="9" name="Google Shape;77;p16">
            <a:extLst>
              <a:ext uri="{FF2B5EF4-FFF2-40B4-BE49-F238E27FC236}">
                <a16:creationId xmlns:a16="http://schemas.microsoft.com/office/drawing/2014/main" id="{74DC0324-92DF-44F0-8602-00583E0B1B5A}"/>
              </a:ext>
            </a:extLst>
          </p:cNvPr>
          <p:cNvSpPr txBox="1">
            <a:spLocks/>
          </p:cNvSpPr>
          <p:nvPr/>
        </p:nvSpPr>
        <p:spPr>
          <a:xfrm>
            <a:off x="5917614" y="816338"/>
            <a:ext cx="4670175" cy="578097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3.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프로젝트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달성률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채용공고 지원 시 기업회원과 일반회원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알림 기능 구현 실패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이유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: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다른 개발의 오류를 처리하는데 시간이 많이 </a:t>
            </a:r>
            <a:r>
              <a:rPr lang="ko-KR" altLang="en-US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소요되서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Gothic"/>
                <a:sym typeface="Nanum Gothic"/>
              </a:rPr>
              <a:t> 시간이 부족하였다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Gothic"/>
              <a:sym typeface="Nanum Gothic"/>
            </a:endParaRPr>
          </a:p>
        </p:txBody>
      </p:sp>
      <p:pic>
        <p:nvPicPr>
          <p:cNvPr id="11" name="그래픽 10" descr="배지 체크 표시1 단색으로 채워진">
            <a:extLst>
              <a:ext uri="{FF2B5EF4-FFF2-40B4-BE49-F238E27FC236}">
                <a16:creationId xmlns:a16="http://schemas.microsoft.com/office/drawing/2014/main" id="{5B904CC5-4B6D-A988-A733-115DC20C1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75494" y="3469910"/>
            <a:ext cx="354106" cy="354106"/>
          </a:xfrm>
          <a:prstGeom prst="rect">
            <a:avLst/>
          </a:prstGeom>
        </p:spPr>
      </p:pic>
      <p:pic>
        <p:nvPicPr>
          <p:cNvPr id="24" name="그래픽 23" descr="댓글 좋아요 단색으로 채워진">
            <a:extLst>
              <a:ext uri="{FF2B5EF4-FFF2-40B4-BE49-F238E27FC236}">
                <a16:creationId xmlns:a16="http://schemas.microsoft.com/office/drawing/2014/main" id="{CEDB82C0-D1DA-0910-E47B-4C6CBF653C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1592" y="2165818"/>
            <a:ext cx="546579" cy="546579"/>
          </a:xfrm>
          <a:prstGeom prst="rect">
            <a:avLst/>
          </a:prstGeom>
        </p:spPr>
      </p:pic>
      <p:sp>
        <p:nvSpPr>
          <p:cNvPr id="25" name="미디어윌 부동산 통합 플랫폼 구축…">
            <a:extLst>
              <a:ext uri="{FF2B5EF4-FFF2-40B4-BE49-F238E27FC236}">
                <a16:creationId xmlns:a16="http://schemas.microsoft.com/office/drawing/2014/main" id="{FE632A7E-6D53-CDE6-96A9-3BAE00A0C6A4}"/>
              </a:ext>
            </a:extLst>
          </p:cNvPr>
          <p:cNvSpPr txBox="1"/>
          <p:nvPr/>
        </p:nvSpPr>
        <p:spPr>
          <a:xfrm>
            <a:off x="7404882" y="2511297"/>
            <a:ext cx="1490466" cy="701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3600" dirty="0">
                <a:solidFill>
                  <a:srgbClr val="9F12E2"/>
                </a:solidFill>
                <a:latin typeface="+mn-ea"/>
                <a:cs typeface="Lato" panose="020F0502020204030203" pitchFamily="34" charset="0"/>
              </a:rPr>
              <a:t>90</a:t>
            </a:r>
            <a:r>
              <a:rPr lang="ko-KR" altLang="en-US" sz="3600" dirty="0">
                <a:solidFill>
                  <a:srgbClr val="9F12E2"/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2400" dirty="0">
                <a:solidFill>
                  <a:srgbClr val="9F12E2"/>
                </a:solidFill>
                <a:latin typeface="+mn-ea"/>
                <a:cs typeface="Lato" panose="020F0502020204030203" pitchFamily="34" charset="0"/>
              </a:rPr>
              <a:t>%</a:t>
            </a:r>
            <a:endParaRPr lang="en-US" altLang="ko-KR" sz="3600" dirty="0">
              <a:solidFill>
                <a:srgbClr val="9F12E2"/>
              </a:solidFill>
              <a:latin typeface="+mn-ea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166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미디어윌 부동산 통합 플랫폼 구축…">
            <a:extLst>
              <a:ext uri="{FF2B5EF4-FFF2-40B4-BE49-F238E27FC236}">
                <a16:creationId xmlns:a16="http://schemas.microsoft.com/office/drawing/2014/main" id="{407063C0-CC0A-5DE3-62D5-222DFE2C9189}"/>
              </a:ext>
            </a:extLst>
          </p:cNvPr>
          <p:cNvSpPr txBox="1"/>
          <p:nvPr/>
        </p:nvSpPr>
        <p:spPr>
          <a:xfrm>
            <a:off x="3716005" y="1969282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1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프로젝트 소개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3" name="미디어윌 부동산 통합 플랫폼 구축…">
            <a:extLst>
              <a:ext uri="{FF2B5EF4-FFF2-40B4-BE49-F238E27FC236}">
                <a16:creationId xmlns:a16="http://schemas.microsoft.com/office/drawing/2014/main" id="{6FEE5894-F906-B7D1-CD72-F23F4C57BF85}"/>
              </a:ext>
            </a:extLst>
          </p:cNvPr>
          <p:cNvSpPr txBox="1"/>
          <p:nvPr/>
        </p:nvSpPr>
        <p:spPr>
          <a:xfrm>
            <a:off x="3716006" y="2255034"/>
            <a:ext cx="4014437" cy="435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2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" panose="020F0502020204030203" pitchFamily="34" charset="0"/>
              </a:rPr>
              <a:t> 개발 환경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5" name="미디어윌 부동산 통합 플랫폼 구축…">
            <a:extLst>
              <a:ext uri="{FF2B5EF4-FFF2-40B4-BE49-F238E27FC236}">
                <a16:creationId xmlns:a16="http://schemas.microsoft.com/office/drawing/2014/main" id="{A88DCA1E-7FE7-59DF-65A5-F6AD3BF16C09}"/>
              </a:ext>
            </a:extLst>
          </p:cNvPr>
          <p:cNvSpPr txBox="1"/>
          <p:nvPr/>
        </p:nvSpPr>
        <p:spPr>
          <a:xfrm>
            <a:off x="3716005" y="2640620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3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사용자 시나리오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6" name="미디어윌 부동산 통합 플랫폼 구축…">
            <a:extLst>
              <a:ext uri="{FF2B5EF4-FFF2-40B4-BE49-F238E27FC236}">
                <a16:creationId xmlns:a16="http://schemas.microsoft.com/office/drawing/2014/main" id="{3F2CBF45-C275-5E62-0780-550575BDEC02}"/>
              </a:ext>
            </a:extLst>
          </p:cNvPr>
          <p:cNvSpPr txBox="1"/>
          <p:nvPr/>
        </p:nvSpPr>
        <p:spPr>
          <a:xfrm>
            <a:off x="3719814" y="2976289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4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코드 컨벤션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7" name="미디어윌 부동산 통합 플랫폼 구축…">
            <a:extLst>
              <a:ext uri="{FF2B5EF4-FFF2-40B4-BE49-F238E27FC236}">
                <a16:creationId xmlns:a16="http://schemas.microsoft.com/office/drawing/2014/main" id="{0A15A778-4A42-EAF8-2EA6-55B81F3DCDE9}"/>
              </a:ext>
            </a:extLst>
          </p:cNvPr>
          <p:cNvSpPr txBox="1"/>
          <p:nvPr/>
        </p:nvSpPr>
        <p:spPr>
          <a:xfrm>
            <a:off x="3719815" y="3311958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5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프로젝트 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아키텍쳐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8" name="미디어윌 부동산 통합 플랫폼 구축…">
            <a:extLst>
              <a:ext uri="{FF2B5EF4-FFF2-40B4-BE49-F238E27FC236}">
                <a16:creationId xmlns:a16="http://schemas.microsoft.com/office/drawing/2014/main" id="{3E94CA30-9C41-B7E2-D555-0530FA45DBDE}"/>
              </a:ext>
            </a:extLst>
          </p:cNvPr>
          <p:cNvSpPr txBox="1"/>
          <p:nvPr/>
        </p:nvSpPr>
        <p:spPr>
          <a:xfrm>
            <a:off x="3719814" y="3689281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6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핵심 기능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9" name="미디어윌 부동산 통합 플랫폼 구축…">
            <a:extLst>
              <a:ext uri="{FF2B5EF4-FFF2-40B4-BE49-F238E27FC236}">
                <a16:creationId xmlns:a16="http://schemas.microsoft.com/office/drawing/2014/main" id="{2BE59D1C-B5B1-51CE-11D2-09EC3098D5A4}"/>
              </a:ext>
            </a:extLst>
          </p:cNvPr>
          <p:cNvSpPr txBox="1"/>
          <p:nvPr/>
        </p:nvSpPr>
        <p:spPr>
          <a:xfrm>
            <a:off x="3716004" y="4064602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7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테이블 설계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10" name="미디어윌 부동산 통합 플랫폼 구축…">
            <a:extLst>
              <a:ext uri="{FF2B5EF4-FFF2-40B4-BE49-F238E27FC236}">
                <a16:creationId xmlns:a16="http://schemas.microsoft.com/office/drawing/2014/main" id="{C7FEEC1A-9605-1DEB-8C98-7D285698646F}"/>
              </a:ext>
            </a:extLst>
          </p:cNvPr>
          <p:cNvSpPr txBox="1"/>
          <p:nvPr/>
        </p:nvSpPr>
        <p:spPr>
          <a:xfrm>
            <a:off x="3716005" y="4407221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8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협업 전략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11" name="미디어윌 부동산 통합 플랫폼 구축…">
            <a:extLst>
              <a:ext uri="{FF2B5EF4-FFF2-40B4-BE49-F238E27FC236}">
                <a16:creationId xmlns:a16="http://schemas.microsoft.com/office/drawing/2014/main" id="{274001D1-88EC-A15D-7C9B-1616C4B0E81B}"/>
              </a:ext>
            </a:extLst>
          </p:cNvPr>
          <p:cNvSpPr txBox="1"/>
          <p:nvPr/>
        </p:nvSpPr>
        <p:spPr>
          <a:xfrm>
            <a:off x="3716004" y="4735940"/>
            <a:ext cx="4014437" cy="33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 b="1" spc="-252">
                <a:solidFill>
                  <a:srgbClr val="0C1620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9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.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+mn-ea"/>
                <a:cs typeface="Lato" panose="020F0502020204030203" pitchFamily="34" charset="0"/>
              </a:rPr>
              <a:t> 후기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605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9820F3-7938-4A96-16A7-8896235AE583}"/>
              </a:ext>
            </a:extLst>
          </p:cNvPr>
          <p:cNvSpPr/>
          <p:nvPr/>
        </p:nvSpPr>
        <p:spPr>
          <a:xfrm>
            <a:off x="336000" y="260688"/>
            <a:ext cx="1152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180000" bIns="36000" rtlCol="0" anchor="ctr"/>
          <a:lstStyle/>
          <a:p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2.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개발 환경</a:t>
            </a:r>
          </a:p>
        </p:txBody>
      </p:sp>
      <p:pic>
        <p:nvPicPr>
          <p:cNvPr id="6" name="Google Shape;80;p17">
            <a:extLst>
              <a:ext uri="{FF2B5EF4-FFF2-40B4-BE49-F238E27FC236}">
                <a16:creationId xmlns:a16="http://schemas.microsoft.com/office/drawing/2014/main" id="{D846C6F2-6AD2-0F50-AB62-F65AA4D98C2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2784" y="1819510"/>
            <a:ext cx="1016217" cy="1725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86;p17">
            <a:extLst>
              <a:ext uri="{FF2B5EF4-FFF2-40B4-BE49-F238E27FC236}">
                <a16:creationId xmlns:a16="http://schemas.microsoft.com/office/drawing/2014/main" id="{FC3AE2D4-4070-3A8C-F38B-02946DAB104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8843" y="3884133"/>
            <a:ext cx="1173317" cy="1043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4;p17">
            <a:extLst>
              <a:ext uri="{FF2B5EF4-FFF2-40B4-BE49-F238E27FC236}">
                <a16:creationId xmlns:a16="http://schemas.microsoft.com/office/drawing/2014/main" id="{42D9C7DA-B647-DE0D-280A-6E873B4693B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0363" y="3514263"/>
            <a:ext cx="2974482" cy="1891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82;p17">
            <a:extLst>
              <a:ext uri="{FF2B5EF4-FFF2-40B4-BE49-F238E27FC236}">
                <a16:creationId xmlns:a16="http://schemas.microsoft.com/office/drawing/2014/main" id="{E386A241-0FD2-2F89-5851-6F8764EF843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4895" r="15552"/>
          <a:stretch/>
        </p:blipFill>
        <p:spPr>
          <a:xfrm>
            <a:off x="8205345" y="3730285"/>
            <a:ext cx="972122" cy="1491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2" descr="https://cdn.discordapp.com/attachments/1073183029545144373/1083205589766766592/j98nz8vdoZ439AfoeOy1rszgAAAABJRU5ErkJggg.png">
            <a:extLst>
              <a:ext uri="{FF2B5EF4-FFF2-40B4-BE49-F238E27FC236}">
                <a16:creationId xmlns:a16="http://schemas.microsoft.com/office/drawing/2014/main" id="{2BBC687B-550E-9983-6DB2-EC79715BB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78" b="100000" l="2667" r="100000">
                        <a14:foregroundMark x1="36444" y1="55111" x2="36444" y2="55111"/>
                        <a14:foregroundMark x1="65333" y1="37333" x2="65333" y2="37333"/>
                        <a14:foregroundMark x1="66667" y1="20000" x2="66667" y2="20000"/>
                        <a14:foregroundMark x1="20889" y1="77778" x2="20889" y2="77778"/>
                        <a14:foregroundMark x1="32444" y1="77778" x2="32444" y2="77778"/>
                        <a14:foregroundMark x1="7556" y1="93333" x2="7556" y2="93333"/>
                        <a14:foregroundMark x1="11556" y1="80444" x2="11556" y2="80444"/>
                        <a14:foregroundMark x1="39556" y1="92000" x2="39556" y2="92000"/>
                        <a14:foregroundMark x1="60000" y1="85333" x2="60000" y2="85333"/>
                        <a14:foregroundMark x1="72889" y1="83111" x2="72889" y2="83111"/>
                        <a14:foregroundMark x1="85778" y1="89333" x2="85778" y2="8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94" y="3884133"/>
            <a:ext cx="1043964" cy="104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oogle Shape;81;p17">
            <a:extLst>
              <a:ext uri="{FF2B5EF4-FFF2-40B4-BE49-F238E27FC236}">
                <a16:creationId xmlns:a16="http://schemas.microsoft.com/office/drawing/2014/main" id="{B0AB2076-AE01-9271-F9EA-EA7803841BB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84696" y="2216187"/>
            <a:ext cx="2801614" cy="129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79;p17">
            <a:extLst>
              <a:ext uri="{FF2B5EF4-FFF2-40B4-BE49-F238E27FC236}">
                <a16:creationId xmlns:a16="http://schemas.microsoft.com/office/drawing/2014/main" id="{076C34FD-8C1B-528B-C667-3D2E4F99D1B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26209" y="2167885"/>
            <a:ext cx="2216575" cy="1428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BDD9959-CBC2-7216-AEA6-C095B08782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52267" y="2348632"/>
            <a:ext cx="16637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698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1390</TotalTime>
  <Words>2182</Words>
  <Application>Microsoft Office PowerPoint</Application>
  <PresentationFormat>와이드스크린</PresentationFormat>
  <Paragraphs>380</Paragraphs>
  <Slides>56</Slides>
  <Notes>56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3" baseType="lpstr">
      <vt:lpstr>Montserrat</vt:lpstr>
      <vt:lpstr>NanumGothic</vt:lpstr>
      <vt:lpstr>Arial</vt:lpstr>
      <vt:lpstr>Calibri</vt:lpstr>
      <vt:lpstr>Calibri Light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AA7571</dc:creator>
  <cp:lastModifiedBy>민 박</cp:lastModifiedBy>
  <cp:revision>95</cp:revision>
  <dcterms:created xsi:type="dcterms:W3CDTF">2023-07-13T01:21:44Z</dcterms:created>
  <dcterms:modified xsi:type="dcterms:W3CDTF">2025-01-14T06:33:50Z</dcterms:modified>
</cp:coreProperties>
</file>